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9144000"/>
  <p:notesSz cx="6858000" cy="9144000"/>
  <p:embeddedFontLst>
    <p:embeddedFont>
      <p:font typeface="Constanti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9" roundtripDataSignature="AMtx7mh1JvXe+2ftKtElOwpwN8oCKAMk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A64150-6420-476D-9363-5818250B4BDF}">
  <a:tblStyle styleId="{E8A64150-6420-476D-9363-5818250B4BDF}" styleName="Table_0">
    <a:wholeTbl>
      <a:tcTxStyle b="off" i="off">
        <a:font>
          <a:latin typeface="Constantia"/>
          <a:ea typeface="Constantia"/>
          <a:cs typeface="Constantia"/>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Constantia-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Constantia-italic.fntdata"/><Relationship Id="rId14" Type="http://schemas.openxmlformats.org/officeDocument/2006/relationships/slide" Target="slides/slide8.xml"/><Relationship Id="rId36" Type="http://schemas.openxmlformats.org/officeDocument/2006/relationships/font" Target="fonts/Constantia-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Constanti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3" name="Google Shape;23;p3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3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9"/>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3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40"/>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0"/>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4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26" name="Shape 26"/>
        <p:cNvGrpSpPr/>
        <p:nvPr/>
      </p:nvGrpSpPr>
      <p:grpSpPr>
        <a:xfrm>
          <a:off x="0" y="0"/>
          <a:ext cx="0" cy="0"/>
          <a:chOff x="0" y="0"/>
          <a:chExt cx="0" cy="0"/>
        </a:xfrm>
      </p:grpSpPr>
      <p:sp>
        <p:nvSpPr>
          <p:cNvPr id="27" name="Google Shape;27;p31"/>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1"/>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9" name="Google Shape;29;p3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32" name="Shape 32"/>
        <p:cNvGrpSpPr/>
        <p:nvPr/>
      </p:nvGrpSpPr>
      <p:grpSpPr>
        <a:xfrm>
          <a:off x="0" y="0"/>
          <a:ext cx="0" cy="0"/>
          <a:chOff x="0" y="0"/>
          <a:chExt cx="0" cy="0"/>
        </a:xfrm>
      </p:grpSpPr>
      <p:sp>
        <p:nvSpPr>
          <p:cNvPr id="33" name="Google Shape;33;p32"/>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2"/>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 name="Google Shape;35;p3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3"/>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1" name="Google Shape;41;p33"/>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3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4"/>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34"/>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34"/>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34"/>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1" name="Google Shape;51;p3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5"/>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3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7"/>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7"/>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37"/>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3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38"/>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2" name="Google Shape;72;p38"/>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3" name="Google Shape;73;p38"/>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38"/>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79" name="Google Shape;79;p38"/>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80" name="Google Shape;80;p38"/>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29"/>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1" name="Google Shape;11;p29"/>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2" name="Google Shape;12;p2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4" name="Google Shape;14;p2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5" name="Google Shape;15;p2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6" name="Google Shape;16;p2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035C75"/>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035C75"/>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035C75"/>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035C75"/>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035C75"/>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035C75"/>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035C75"/>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035C75"/>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29"/>
          <p:cNvGrpSpPr/>
          <p:nvPr/>
        </p:nvGrpSpPr>
        <p:grpSpPr>
          <a:xfrm>
            <a:off x="-29294" y="-16113"/>
            <a:ext cx="9198255" cy="1086266"/>
            <a:chOff x="-29322" y="-1971"/>
            <a:chExt cx="9198255" cy="1086266"/>
          </a:xfrm>
        </p:grpSpPr>
        <p:sp>
          <p:nvSpPr>
            <p:cNvPr id="18" name="Google Shape;18;p29"/>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9" name="Google Shape;19;p29"/>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title"/>
          </p:nvPr>
        </p:nvSpPr>
        <p:spPr>
          <a:xfrm>
            <a:off x="152400" y="838200"/>
            <a:ext cx="5867400" cy="6278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rgbClr val="FF0000"/>
              </a:buClr>
              <a:buSzPct val="100000"/>
              <a:buFont typeface="Calibri"/>
              <a:buNone/>
            </a:pPr>
            <a:r>
              <a:rPr b="1" lang="en-US" sz="4000">
                <a:solidFill>
                  <a:srgbClr val="FF0000"/>
                </a:solidFill>
              </a:rPr>
              <a:t>What is Artificial Intelligence?</a:t>
            </a:r>
            <a:endParaRPr b="1" sz="4000">
              <a:solidFill>
                <a:srgbClr val="FF0000"/>
              </a:solidFill>
            </a:endParaRPr>
          </a:p>
        </p:txBody>
      </p:sp>
      <p:sp>
        <p:nvSpPr>
          <p:cNvPr id="98" name="Google Shape;98;p1"/>
          <p:cNvSpPr txBox="1"/>
          <p:nvPr>
            <p:ph idx="1" type="body"/>
          </p:nvPr>
        </p:nvSpPr>
        <p:spPr>
          <a:xfrm>
            <a:off x="228600" y="2316480"/>
            <a:ext cx="8534400" cy="438912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just">
              <a:spcBef>
                <a:spcPts val="0"/>
              </a:spcBef>
              <a:spcAft>
                <a:spcPts val="0"/>
              </a:spcAft>
              <a:buSzPct val="95000"/>
              <a:buChar char="⚫"/>
            </a:pPr>
            <a:r>
              <a:rPr i="1" lang="en-US"/>
              <a:t>“is it possible to build a machine that has intelligence, specifically a human level of intelligence?”</a:t>
            </a:r>
            <a:endParaRPr/>
          </a:p>
          <a:p>
            <a:pPr indent="-274320" lvl="0" marL="274320" rtl="0" algn="just">
              <a:spcBef>
                <a:spcPts val="481"/>
              </a:spcBef>
              <a:spcAft>
                <a:spcPts val="0"/>
              </a:spcAft>
              <a:buSzPct val="95000"/>
              <a:buChar char="⚫"/>
            </a:pPr>
            <a:r>
              <a:rPr lang="en-US"/>
              <a:t>Artificial Intelligence is </a:t>
            </a:r>
            <a:endParaRPr/>
          </a:p>
          <a:p>
            <a:pPr indent="-246888" lvl="1" marL="640080" rtl="0" algn="just">
              <a:spcBef>
                <a:spcPts val="444"/>
              </a:spcBef>
              <a:spcAft>
                <a:spcPts val="0"/>
              </a:spcAft>
              <a:buSzPct val="85000"/>
              <a:buChar char="⚫"/>
            </a:pPr>
            <a:r>
              <a:rPr lang="en-US"/>
              <a:t>“The science and engineering of making intelligent machines, especially intelligent computer programs.”</a:t>
            </a:r>
            <a:endParaRPr/>
          </a:p>
          <a:p>
            <a:pPr indent="-246888" lvl="1" marL="640080" rtl="0" algn="just">
              <a:spcBef>
                <a:spcPts val="444"/>
              </a:spcBef>
              <a:spcAft>
                <a:spcPts val="0"/>
              </a:spcAft>
              <a:buSzPct val="85000"/>
              <a:buChar char="⚫"/>
            </a:pPr>
            <a:r>
              <a:rPr lang="en-US"/>
              <a:t>“About </a:t>
            </a:r>
            <a:r>
              <a:rPr b="1" i="1" lang="en-US"/>
              <a:t>algorithms</a:t>
            </a:r>
            <a:r>
              <a:rPr lang="en-US"/>
              <a:t> enabled by constraints exposed by </a:t>
            </a:r>
            <a:r>
              <a:rPr b="1" i="1" lang="en-US"/>
              <a:t>representations</a:t>
            </a:r>
            <a:r>
              <a:rPr lang="en-US"/>
              <a:t> that support </a:t>
            </a:r>
            <a:r>
              <a:rPr b="1" i="1" lang="en-US"/>
              <a:t>models</a:t>
            </a:r>
            <a:r>
              <a:rPr lang="en-US"/>
              <a:t> targeted at </a:t>
            </a:r>
            <a:r>
              <a:rPr b="1" i="1" lang="en-US"/>
              <a:t>thinking</a:t>
            </a:r>
            <a:r>
              <a:rPr lang="en-US"/>
              <a:t>, </a:t>
            </a:r>
            <a:r>
              <a:rPr b="1" i="1" lang="en-US"/>
              <a:t>perception</a:t>
            </a:r>
            <a:r>
              <a:rPr lang="en-US"/>
              <a:t> and </a:t>
            </a:r>
            <a:r>
              <a:rPr b="1" i="1" lang="en-US"/>
              <a:t>action.”</a:t>
            </a:r>
            <a:endParaRPr/>
          </a:p>
          <a:p>
            <a:pPr indent="-246888" lvl="1" marL="640080" rtl="0" algn="just">
              <a:spcBef>
                <a:spcPts val="444"/>
              </a:spcBef>
              <a:spcAft>
                <a:spcPts val="0"/>
              </a:spcAft>
              <a:buSzPct val="85000"/>
              <a:buChar char="⚫"/>
            </a:pPr>
            <a:r>
              <a:rPr lang="en-US"/>
              <a:t>“The theory and development of computer systems able to perform tasks normally requiring human intelligence, such as visual perception, speech recognition, decision-making, and translation between languages. “</a:t>
            </a:r>
            <a:endParaRPr/>
          </a:p>
          <a:p>
            <a:pPr indent="-129238" lvl="0" marL="274320" rtl="0" algn="just">
              <a:spcBef>
                <a:spcPts val="481"/>
              </a:spcBef>
              <a:spcAft>
                <a:spcPts val="0"/>
              </a:spcAft>
              <a:buSzPct val="95000"/>
              <a:buNone/>
            </a:pPr>
            <a:r>
              <a:t/>
            </a:r>
            <a:endParaRPr/>
          </a:p>
        </p:txBody>
      </p:sp>
      <p:sp>
        <p:nvSpPr>
          <p:cNvPr id="99" name="Google Shape;99;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descr="Image result for artificial intelligence" id="100" name="Google Shape;100;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descr="Image result for artificial intelligence" id="101" name="Google Shape;101;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descr="Image result for artificial intelligence" id="102" name="Google Shape;102;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103" name="Google Shape;103;p1"/>
          <p:cNvPicPr preferRelativeResize="0"/>
          <p:nvPr/>
        </p:nvPicPr>
        <p:blipFill rotWithShape="1">
          <a:blip r:embed="rId3">
            <a:alphaModFix/>
          </a:blip>
          <a:srcRect b="0" l="0" r="0" t="0"/>
          <a:stretch/>
        </p:blipFill>
        <p:spPr>
          <a:xfrm>
            <a:off x="6096000" y="228600"/>
            <a:ext cx="2895600" cy="198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type="title"/>
          </p:nvPr>
        </p:nvSpPr>
        <p:spPr>
          <a:xfrm>
            <a:off x="457200" y="-76200"/>
            <a:ext cx="1447800" cy="936523"/>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b="1" sz="3600">
              <a:solidFill>
                <a:srgbClr val="FF0000"/>
              </a:solidFill>
            </a:endParaRPr>
          </a:p>
        </p:txBody>
      </p:sp>
      <p:graphicFrame>
        <p:nvGraphicFramePr>
          <p:cNvPr id="164" name="Google Shape;164;p10"/>
          <p:cNvGraphicFramePr/>
          <p:nvPr/>
        </p:nvGraphicFramePr>
        <p:xfrm>
          <a:off x="457200" y="853440"/>
          <a:ext cx="3000000" cy="3000000"/>
        </p:xfrm>
        <a:graphic>
          <a:graphicData uri="http://schemas.openxmlformats.org/drawingml/2006/table">
            <a:tbl>
              <a:tblPr bandRow="1" firstRow="1">
                <a:noFill/>
                <a:tableStyleId>{E8A64150-6420-476D-9363-5818250B4BDF}</a:tableStyleId>
              </a:tblPr>
              <a:tblGrid>
                <a:gridCol w="2057400"/>
                <a:gridCol w="6172200"/>
              </a:tblGrid>
              <a:tr h="914400">
                <a:tc rowSpan="4">
                  <a:txBody>
                    <a:bodyPr/>
                    <a:lstStyle/>
                    <a:p>
                      <a:pPr indent="0" lvl="0" marL="0" marR="0" rtl="0" algn="l">
                        <a:spcBef>
                          <a:spcPts val="0"/>
                        </a:spcBef>
                        <a:spcAft>
                          <a:spcPts val="0"/>
                        </a:spcAft>
                        <a:buNone/>
                      </a:pPr>
                      <a:r>
                        <a:rPr lang="en-US" sz="1800"/>
                        <a:t>1993–2011 </a:t>
                      </a:r>
                      <a:endParaRPr sz="1800"/>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Optimism about AI returns and increases. New successes are marked with the help of increased computational power and AI becomes data-driven. </a:t>
                      </a:r>
                      <a:endParaRPr/>
                    </a:p>
                  </a:txBody>
                  <a:tcPr marT="45725" marB="45725" marR="91450" marL="91450">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716275">
                <a:tc vMerge="1"/>
                <a:tc>
                  <a:txBody>
                    <a:bodyPr/>
                    <a:lstStyle/>
                    <a:p>
                      <a:pPr indent="0" lvl="0" marL="0" marR="0" rtl="0" algn="l">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In 1997, IBM’s DeepBlue beats world champion Gary Kasparov at chess. </a:t>
                      </a:r>
                      <a:endParaRPr/>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07725">
                <a:tc vMerge="1"/>
                <a:tc>
                  <a:txBody>
                    <a:bodyPr/>
                    <a:lstStyle/>
                    <a:p>
                      <a:pPr indent="0" lvl="0" marL="0" marR="0" rtl="0" algn="l">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In 2002, Amazon uses automated systems to provide recommendations. </a:t>
                      </a:r>
                      <a:endParaRPr/>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2000">
                <a:tc vMerge="1"/>
                <a:tc>
                  <a:txBody>
                    <a:bodyPr/>
                    <a:lstStyle/>
                    <a:p>
                      <a:pPr indent="0" lvl="0" marL="0" marR="0" rtl="0" algn="l">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In 2011, Apple releases Siri and IBM Watson beats two human champions at the TV quiz Jeopardy.</a:t>
                      </a:r>
                      <a:endParaRPr/>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42875">
                <a:tc rowSpan="2">
                  <a:txBody>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2012–today </a:t>
                      </a:r>
                      <a:endParaRPr sz="1800"/>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just">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Increased availability of data, connectedness and computational power allow for breakthroughs in machine learning, mainly in neural networks and deep learning, heralding a new era of increased funding and optimism about the AI potential. </a:t>
                      </a:r>
                      <a:endParaRPr/>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17425">
                <a:tc vMerge="1"/>
                <a:tc>
                  <a:txBody>
                    <a:bodyPr/>
                    <a:lstStyle/>
                    <a:p>
                      <a:pPr indent="0" lvl="0" marL="0" marR="0" rtl="0" algn="just">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In 2012, Google driverless cars navigate autonomously and in 2016 Google AlphaGo beats a world champion in the complicated board game Go.</a:t>
                      </a:r>
                      <a:endParaRPr/>
                    </a:p>
                    <a:p>
                      <a:pPr indent="0" lvl="0" marL="0" marR="0" rtl="0" algn="just">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bl>
          </a:graphicData>
        </a:graphic>
      </p:graphicFrame>
      <p:sp>
        <p:nvSpPr>
          <p:cNvPr id="165" name="Google Shape;165;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71" name="Google Shape;171;p11"/>
          <p:cNvPicPr preferRelativeResize="0"/>
          <p:nvPr/>
        </p:nvPicPr>
        <p:blipFill rotWithShape="1">
          <a:blip r:embed="rId3">
            <a:alphaModFix/>
          </a:blip>
          <a:srcRect b="0" l="0" r="0" t="0"/>
          <a:stretch/>
        </p:blipFill>
        <p:spPr>
          <a:xfrm>
            <a:off x="381000" y="1304925"/>
            <a:ext cx="8305800" cy="4714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txBox="1"/>
          <p:nvPr>
            <p:ph type="title"/>
          </p:nvPr>
        </p:nvSpPr>
        <p:spPr>
          <a:xfrm>
            <a:off x="304800" y="838200"/>
            <a:ext cx="5867400" cy="5516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rgbClr val="FF0000"/>
              </a:buClr>
              <a:buSzPct val="100000"/>
              <a:buFont typeface="Calibri"/>
              <a:buNone/>
            </a:pPr>
            <a:r>
              <a:rPr b="1" lang="en-US" sz="3600">
                <a:solidFill>
                  <a:srgbClr val="FF0000"/>
                </a:solidFill>
              </a:rPr>
              <a:t>Types of Artificial Intelligence(AI)</a:t>
            </a:r>
            <a:endParaRPr b="1" sz="3600">
              <a:solidFill>
                <a:srgbClr val="FF0000"/>
              </a:solidFill>
            </a:endParaRPr>
          </a:p>
        </p:txBody>
      </p:sp>
      <p:sp>
        <p:nvSpPr>
          <p:cNvPr id="177" name="Google Shape;177;p12"/>
          <p:cNvSpPr txBox="1"/>
          <p:nvPr>
            <p:ph idx="1" type="body"/>
          </p:nvPr>
        </p:nvSpPr>
        <p:spPr>
          <a:xfrm>
            <a:off x="381000" y="1600200"/>
            <a:ext cx="8229600" cy="33528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SzPts val="2470"/>
              <a:buNone/>
            </a:pPr>
            <a:r>
              <a:rPr lang="en-US"/>
              <a:t>Based on the level of intelligence embedded into a machine AI is divided into three.</a:t>
            </a:r>
            <a:endParaRPr/>
          </a:p>
          <a:p>
            <a:pPr indent="-514350" lvl="0" marL="514350" rtl="0" algn="just">
              <a:spcBef>
                <a:spcPts val="520"/>
              </a:spcBef>
              <a:spcAft>
                <a:spcPts val="0"/>
              </a:spcAft>
              <a:buSzPts val="2470"/>
              <a:buFont typeface="Calibri"/>
              <a:buAutoNum type="arabicPeriod"/>
            </a:pPr>
            <a:r>
              <a:rPr b="1" lang="en-US">
                <a:solidFill>
                  <a:srgbClr val="000099"/>
                </a:solidFill>
              </a:rPr>
              <a:t>Artificial Narrow Intelligence (Weak AI or Narrow AI</a:t>
            </a:r>
            <a:endParaRPr/>
          </a:p>
          <a:p>
            <a:pPr indent="-514350" lvl="0" marL="514350" rtl="0" algn="just">
              <a:spcBef>
                <a:spcPts val="520"/>
              </a:spcBef>
              <a:spcAft>
                <a:spcPts val="0"/>
              </a:spcAft>
              <a:buSzPts val="2470"/>
              <a:buFont typeface="Calibri"/>
              <a:buAutoNum type="arabicPeriod"/>
            </a:pPr>
            <a:r>
              <a:rPr b="1" lang="en-US">
                <a:solidFill>
                  <a:srgbClr val="000099"/>
                </a:solidFill>
              </a:rPr>
              <a:t>Artificial General Intelligence (General AI or Strong AI)</a:t>
            </a:r>
            <a:endParaRPr/>
          </a:p>
          <a:p>
            <a:pPr indent="-514350" lvl="0" marL="514350" rtl="0" algn="just">
              <a:spcBef>
                <a:spcPts val="520"/>
              </a:spcBef>
              <a:spcAft>
                <a:spcPts val="0"/>
              </a:spcAft>
              <a:buSzPts val="2470"/>
              <a:buFont typeface="Calibri"/>
              <a:buAutoNum type="arabicPeriod"/>
            </a:pPr>
            <a:r>
              <a:rPr b="1" lang="en-US">
                <a:solidFill>
                  <a:srgbClr val="000099"/>
                </a:solidFill>
              </a:rPr>
              <a:t>Artificial Super Intelligence (Super AI)</a:t>
            </a:r>
            <a:endParaRPr>
              <a:solidFill>
                <a:srgbClr val="000099"/>
              </a:solidFill>
            </a:endParaRPr>
          </a:p>
        </p:txBody>
      </p:sp>
      <p:sp>
        <p:nvSpPr>
          <p:cNvPr id="178" name="Google Shape;178;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84" name="Google Shape;184;p13"/>
          <p:cNvPicPr preferRelativeResize="0"/>
          <p:nvPr/>
        </p:nvPicPr>
        <p:blipFill rotWithShape="1">
          <a:blip r:embed="rId3">
            <a:alphaModFix/>
          </a:blip>
          <a:srcRect b="0" l="0" r="0" t="0"/>
          <a:stretch/>
        </p:blipFill>
        <p:spPr>
          <a:xfrm>
            <a:off x="457200" y="914400"/>
            <a:ext cx="8153400" cy="5181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685800" y="838200"/>
            <a:ext cx="15240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b="1" sz="3600">
              <a:solidFill>
                <a:srgbClr val="FF0000"/>
              </a:solidFill>
            </a:endParaRPr>
          </a:p>
        </p:txBody>
      </p:sp>
      <p:sp>
        <p:nvSpPr>
          <p:cNvPr id="190" name="Google Shape;190;p1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spcBef>
                <a:spcPts val="0"/>
              </a:spcBef>
              <a:spcAft>
                <a:spcPts val="0"/>
              </a:spcAft>
              <a:buSzPct val="95000"/>
              <a:buNone/>
            </a:pPr>
            <a:r>
              <a:rPr b="1" lang="en-US">
                <a:solidFill>
                  <a:srgbClr val="000099"/>
                </a:solidFill>
              </a:rPr>
              <a:t>1.  Artificial Narrow Intelligence (Weak AI or Narrow AI)</a:t>
            </a:r>
            <a:endParaRPr/>
          </a:p>
          <a:p>
            <a:pPr indent="-514350" lvl="1" marL="880110" rtl="0" algn="just">
              <a:spcBef>
                <a:spcPts val="444"/>
              </a:spcBef>
              <a:spcAft>
                <a:spcPts val="0"/>
              </a:spcAft>
              <a:buSzPct val="85000"/>
              <a:buChar char="⚫"/>
            </a:pPr>
            <a:r>
              <a:rPr lang="en-US"/>
              <a:t>A type of AI which is able to perform a dedicated task with intelligence.</a:t>
            </a:r>
            <a:endParaRPr/>
          </a:p>
          <a:p>
            <a:pPr indent="-514350" lvl="1" marL="880110" rtl="0" algn="just">
              <a:spcBef>
                <a:spcPts val="444"/>
              </a:spcBef>
              <a:spcAft>
                <a:spcPts val="0"/>
              </a:spcAft>
              <a:buSzPct val="85000"/>
              <a:buChar char="⚫"/>
            </a:pPr>
            <a:r>
              <a:rPr lang="en-US"/>
              <a:t>The most common and currently available.</a:t>
            </a:r>
            <a:endParaRPr/>
          </a:p>
          <a:p>
            <a:pPr indent="-514350" lvl="1" marL="880110" rtl="0" algn="just">
              <a:spcBef>
                <a:spcPts val="444"/>
              </a:spcBef>
              <a:spcAft>
                <a:spcPts val="0"/>
              </a:spcAft>
              <a:buSzPct val="85000"/>
              <a:buChar char="⚫"/>
            </a:pPr>
            <a:r>
              <a:rPr lang="en-US"/>
              <a:t>It is only trained for one specific task, cannot perform beyond its field or limitations</a:t>
            </a:r>
            <a:endParaRPr/>
          </a:p>
          <a:p>
            <a:pPr indent="0" lvl="1" marL="365760" rtl="0" algn="just">
              <a:spcBef>
                <a:spcPts val="444"/>
              </a:spcBef>
              <a:spcAft>
                <a:spcPts val="0"/>
              </a:spcAft>
              <a:buSzPct val="85000"/>
              <a:buNone/>
            </a:pPr>
            <a:r>
              <a:rPr b="1" lang="en-US">
                <a:solidFill>
                  <a:srgbClr val="FF3300"/>
                </a:solidFill>
              </a:rPr>
              <a:t>Example of narrow AI</a:t>
            </a:r>
            <a:endParaRPr/>
          </a:p>
          <a:p>
            <a:pPr indent="-246888" lvl="1" marL="640080" rtl="0" algn="l">
              <a:spcBef>
                <a:spcPts val="444"/>
              </a:spcBef>
              <a:spcAft>
                <a:spcPts val="0"/>
              </a:spcAft>
              <a:buSzPct val="85000"/>
              <a:buChar char="⚫"/>
            </a:pPr>
            <a:r>
              <a:rPr lang="en-US"/>
              <a:t>Playing chess, </a:t>
            </a:r>
            <a:endParaRPr/>
          </a:p>
          <a:p>
            <a:pPr indent="-246888" lvl="1" marL="640080" rtl="0" algn="l">
              <a:spcBef>
                <a:spcPts val="444"/>
              </a:spcBef>
              <a:spcAft>
                <a:spcPts val="0"/>
              </a:spcAft>
              <a:buSzPct val="85000"/>
              <a:buChar char="⚫"/>
            </a:pPr>
            <a:r>
              <a:rPr lang="en-US"/>
              <a:t>Purchasing suggestions on e-commerce site, </a:t>
            </a:r>
            <a:endParaRPr/>
          </a:p>
          <a:p>
            <a:pPr indent="-246888" lvl="1" marL="640080" rtl="0" algn="l">
              <a:spcBef>
                <a:spcPts val="444"/>
              </a:spcBef>
              <a:spcAft>
                <a:spcPts val="0"/>
              </a:spcAft>
              <a:buSzPct val="85000"/>
              <a:buChar char="⚫"/>
            </a:pPr>
            <a:r>
              <a:rPr lang="en-US"/>
              <a:t>Self-driving cars, </a:t>
            </a:r>
            <a:endParaRPr/>
          </a:p>
          <a:p>
            <a:pPr indent="-246888" lvl="1" marL="640080" rtl="0" algn="l">
              <a:spcBef>
                <a:spcPts val="444"/>
              </a:spcBef>
              <a:spcAft>
                <a:spcPts val="0"/>
              </a:spcAft>
              <a:buSzPct val="85000"/>
              <a:buChar char="⚫"/>
            </a:pPr>
            <a:r>
              <a:rPr lang="en-US"/>
              <a:t>Speech recognition, and </a:t>
            </a:r>
            <a:endParaRPr/>
          </a:p>
          <a:p>
            <a:pPr indent="-246888" lvl="1" marL="640080" rtl="0" algn="l">
              <a:spcBef>
                <a:spcPts val="444"/>
              </a:spcBef>
              <a:spcAft>
                <a:spcPts val="0"/>
              </a:spcAft>
              <a:buSzPct val="85000"/>
              <a:buChar char="⚫"/>
            </a:pPr>
            <a:r>
              <a:rPr lang="en-US"/>
              <a:t>Image recognition.</a:t>
            </a:r>
            <a:endParaRPr/>
          </a:p>
          <a:p>
            <a:pPr indent="-223075" lvl="1" marL="708660" rtl="0" algn="just">
              <a:spcBef>
                <a:spcPts val="444"/>
              </a:spcBef>
              <a:spcAft>
                <a:spcPts val="0"/>
              </a:spcAft>
              <a:buSzPct val="85000"/>
              <a:buNone/>
            </a:pPr>
            <a:r>
              <a:t/>
            </a:r>
            <a:endParaRPr b="1"/>
          </a:p>
        </p:txBody>
      </p:sp>
      <p:sp>
        <p:nvSpPr>
          <p:cNvPr id="191" name="Google Shape;191;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92" name="Google Shape;192;p14"/>
          <p:cNvPicPr preferRelativeResize="0"/>
          <p:nvPr/>
        </p:nvPicPr>
        <p:blipFill rotWithShape="1">
          <a:blip r:embed="rId3">
            <a:alphaModFix/>
          </a:blip>
          <a:srcRect b="0" l="0" r="0" t="0"/>
          <a:stretch/>
        </p:blipFill>
        <p:spPr>
          <a:xfrm>
            <a:off x="6400800" y="0"/>
            <a:ext cx="2476500" cy="184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ph type="title"/>
          </p:nvPr>
        </p:nvSpPr>
        <p:spPr>
          <a:xfrm>
            <a:off x="457200" y="914400"/>
            <a:ext cx="16002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a:p>
        </p:txBody>
      </p:sp>
      <p:sp>
        <p:nvSpPr>
          <p:cNvPr id="198" name="Google Shape;198;p15"/>
          <p:cNvSpPr txBox="1"/>
          <p:nvPr>
            <p:ph idx="1" type="body"/>
          </p:nvPr>
        </p:nvSpPr>
        <p:spPr>
          <a:xfrm>
            <a:off x="533400" y="3352800"/>
            <a:ext cx="8229600" cy="29718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SzPts val="2470"/>
              <a:buNone/>
            </a:pPr>
            <a:r>
              <a:rPr b="1" lang="en-US">
                <a:solidFill>
                  <a:srgbClr val="000099"/>
                </a:solidFill>
              </a:rPr>
              <a:t>2. Artificial General Intelligence (General AI or Strong AI)</a:t>
            </a:r>
            <a:endParaRPr/>
          </a:p>
          <a:p>
            <a:pPr indent="-514350" lvl="1" marL="880110" rtl="0" algn="just">
              <a:spcBef>
                <a:spcPts val="480"/>
              </a:spcBef>
              <a:spcAft>
                <a:spcPts val="0"/>
              </a:spcAft>
              <a:buSzPts val="2040"/>
              <a:buChar char="⚫"/>
            </a:pPr>
            <a:r>
              <a:rPr lang="en-US"/>
              <a:t>a type of intelligence which could perform any intellectual task with efficiency like a human. </a:t>
            </a:r>
            <a:endParaRPr/>
          </a:p>
          <a:p>
            <a:pPr indent="-514350" lvl="1" marL="880110" rtl="0" algn="just">
              <a:spcBef>
                <a:spcPts val="480"/>
              </a:spcBef>
              <a:spcAft>
                <a:spcPts val="0"/>
              </a:spcAft>
              <a:buSzPts val="2040"/>
              <a:buChar char="⚫"/>
            </a:pPr>
            <a:r>
              <a:rPr lang="en-US"/>
              <a:t>The idea is to make a system which could be smarter and think like a human by its own.</a:t>
            </a:r>
            <a:endParaRPr/>
          </a:p>
          <a:p>
            <a:pPr indent="-514350" lvl="1" marL="880110" rtl="0" algn="just">
              <a:spcBef>
                <a:spcPts val="480"/>
              </a:spcBef>
              <a:spcAft>
                <a:spcPts val="0"/>
              </a:spcAft>
              <a:buSzPts val="2040"/>
              <a:buChar char="⚫"/>
            </a:pPr>
            <a:r>
              <a:rPr lang="en-US"/>
              <a:t>General AI systems are still under research.</a:t>
            </a:r>
            <a:endParaRPr b="1"/>
          </a:p>
          <a:p>
            <a:pPr indent="-117475" lvl="0" marL="274320" rtl="0" algn="l">
              <a:spcBef>
                <a:spcPts val="520"/>
              </a:spcBef>
              <a:spcAft>
                <a:spcPts val="0"/>
              </a:spcAft>
              <a:buSzPts val="2470"/>
              <a:buNone/>
            </a:pPr>
            <a:r>
              <a:t/>
            </a:r>
            <a:endParaRPr/>
          </a:p>
        </p:txBody>
      </p:sp>
      <p:sp>
        <p:nvSpPr>
          <p:cNvPr id="199" name="Google Shape;199;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00" name="Google Shape;200;p15"/>
          <p:cNvPicPr preferRelativeResize="0"/>
          <p:nvPr/>
        </p:nvPicPr>
        <p:blipFill rotWithShape="1">
          <a:blip r:embed="rId3">
            <a:alphaModFix/>
          </a:blip>
          <a:srcRect b="0" l="0" r="0" t="0"/>
          <a:stretch/>
        </p:blipFill>
        <p:spPr>
          <a:xfrm>
            <a:off x="5029200" y="457200"/>
            <a:ext cx="3638550" cy="2590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6"/>
          <p:cNvSpPr txBox="1"/>
          <p:nvPr>
            <p:ph type="title"/>
          </p:nvPr>
        </p:nvSpPr>
        <p:spPr>
          <a:xfrm>
            <a:off x="457200" y="838200"/>
            <a:ext cx="1524000" cy="5516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rgbClr val="FF0000"/>
              </a:buClr>
              <a:buSzPct val="100000"/>
              <a:buFont typeface="Calibri"/>
              <a:buNone/>
            </a:pPr>
            <a:r>
              <a:rPr b="1" lang="en-US" sz="3600">
                <a:solidFill>
                  <a:srgbClr val="FF0000"/>
                </a:solidFill>
              </a:rPr>
              <a:t>Cont’d</a:t>
            </a:r>
            <a:endParaRPr b="1" sz="3600">
              <a:solidFill>
                <a:srgbClr val="FF0000"/>
              </a:solidFill>
            </a:endParaRPr>
          </a:p>
        </p:txBody>
      </p:sp>
      <p:sp>
        <p:nvSpPr>
          <p:cNvPr id="206" name="Google Shape;206;p16"/>
          <p:cNvSpPr txBox="1"/>
          <p:nvPr>
            <p:ph idx="1" type="body"/>
          </p:nvPr>
        </p:nvSpPr>
        <p:spPr>
          <a:xfrm>
            <a:off x="457200" y="2209800"/>
            <a:ext cx="8229600" cy="4389120"/>
          </a:xfrm>
          <a:prstGeom prst="rect">
            <a:avLst/>
          </a:prstGeom>
          <a:noFill/>
          <a:ln>
            <a:noFill/>
          </a:ln>
        </p:spPr>
        <p:txBody>
          <a:bodyPr anchorCtr="0" anchor="t" bIns="45700" lIns="91425" spcFirstLastPara="1" rIns="91425" wrap="square" tIns="45700">
            <a:normAutofit lnSpcReduction="10000"/>
          </a:bodyPr>
          <a:lstStyle/>
          <a:p>
            <a:pPr indent="0" lvl="0" marL="0" rtl="0" algn="just">
              <a:spcBef>
                <a:spcPts val="0"/>
              </a:spcBef>
              <a:spcAft>
                <a:spcPts val="0"/>
              </a:spcAft>
              <a:buSzPts val="2470"/>
              <a:buNone/>
            </a:pPr>
            <a:r>
              <a:rPr b="1" lang="en-US">
                <a:solidFill>
                  <a:srgbClr val="000099"/>
                </a:solidFill>
              </a:rPr>
              <a:t>3.  Artificial Super Intelligence (Super AI)</a:t>
            </a:r>
            <a:endParaRPr/>
          </a:p>
          <a:p>
            <a:pPr indent="-514350" lvl="1" marL="880110" rtl="0" algn="just">
              <a:spcBef>
                <a:spcPts val="480"/>
              </a:spcBef>
              <a:spcAft>
                <a:spcPts val="0"/>
              </a:spcAft>
              <a:buSzPts val="2040"/>
              <a:buChar char="⚫"/>
            </a:pPr>
            <a:r>
              <a:rPr lang="en-US"/>
              <a:t>a level of Intelligence of Systems at which machines could surpass human intelligence, and can perform any task better than human with cognitive properties.</a:t>
            </a:r>
            <a:endParaRPr/>
          </a:p>
          <a:p>
            <a:pPr indent="-514350" lvl="1" marL="880110" rtl="0" algn="just">
              <a:spcBef>
                <a:spcPts val="480"/>
              </a:spcBef>
              <a:spcAft>
                <a:spcPts val="0"/>
              </a:spcAft>
              <a:buSzPts val="2040"/>
              <a:buChar char="⚫"/>
            </a:pPr>
            <a:r>
              <a:rPr lang="en-US"/>
              <a:t>an outcome of general AI.</a:t>
            </a:r>
            <a:endParaRPr/>
          </a:p>
          <a:p>
            <a:pPr indent="-514350" lvl="1" marL="880110" rtl="0" algn="just">
              <a:spcBef>
                <a:spcPts val="480"/>
              </a:spcBef>
              <a:spcAft>
                <a:spcPts val="0"/>
              </a:spcAft>
              <a:buSzPts val="2040"/>
              <a:buChar char="⚫"/>
            </a:pPr>
            <a:r>
              <a:rPr lang="en-US"/>
              <a:t>Characteristics of strong AI include </a:t>
            </a:r>
            <a:r>
              <a:rPr b="1" lang="en-US"/>
              <a:t>the ability to think</a:t>
            </a:r>
            <a:r>
              <a:rPr lang="en-US"/>
              <a:t>, </a:t>
            </a:r>
            <a:r>
              <a:rPr b="1" lang="en-US"/>
              <a:t>to reason</a:t>
            </a:r>
            <a:r>
              <a:rPr lang="en-US"/>
              <a:t>, </a:t>
            </a:r>
            <a:r>
              <a:rPr b="1" lang="en-US"/>
              <a:t>solve the puzzle</a:t>
            </a:r>
            <a:r>
              <a:rPr lang="en-US"/>
              <a:t>, </a:t>
            </a:r>
            <a:r>
              <a:rPr b="1" lang="en-US"/>
              <a:t>make judgments</a:t>
            </a:r>
            <a:r>
              <a:rPr lang="en-US"/>
              <a:t>, </a:t>
            </a:r>
            <a:r>
              <a:rPr b="1" lang="en-US"/>
              <a:t>plan</a:t>
            </a:r>
            <a:r>
              <a:rPr lang="en-US"/>
              <a:t>, </a:t>
            </a:r>
            <a:r>
              <a:rPr b="1" lang="en-US"/>
              <a:t>learn</a:t>
            </a:r>
            <a:r>
              <a:rPr lang="en-US"/>
              <a:t>, and </a:t>
            </a:r>
            <a:r>
              <a:rPr b="1" lang="en-US"/>
              <a:t>communicate</a:t>
            </a:r>
            <a:r>
              <a:rPr lang="en-US"/>
              <a:t> by its own.</a:t>
            </a:r>
            <a:endParaRPr/>
          </a:p>
          <a:p>
            <a:pPr indent="-514350" lvl="1" marL="880110" rtl="0" algn="just">
              <a:spcBef>
                <a:spcPts val="480"/>
              </a:spcBef>
              <a:spcAft>
                <a:spcPts val="0"/>
              </a:spcAft>
              <a:buSzPts val="2040"/>
              <a:buChar char="⚫"/>
            </a:pPr>
            <a:r>
              <a:rPr lang="en-US"/>
              <a:t>Development of such systems in real is still world changing task.</a:t>
            </a:r>
            <a:endParaRPr b="1"/>
          </a:p>
          <a:p>
            <a:pPr indent="-117475" lvl="0" marL="274320" rtl="0" algn="l">
              <a:spcBef>
                <a:spcPts val="520"/>
              </a:spcBef>
              <a:spcAft>
                <a:spcPts val="0"/>
              </a:spcAft>
              <a:buSzPts val="2470"/>
              <a:buNone/>
            </a:pPr>
            <a:r>
              <a:t/>
            </a:r>
            <a:endParaRPr/>
          </a:p>
        </p:txBody>
      </p:sp>
      <p:sp>
        <p:nvSpPr>
          <p:cNvPr id="207" name="Google Shape;207;p1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08" name="Google Shape;208;p16"/>
          <p:cNvPicPr preferRelativeResize="0"/>
          <p:nvPr/>
        </p:nvPicPr>
        <p:blipFill rotWithShape="1">
          <a:blip r:embed="rId3">
            <a:alphaModFix/>
          </a:blip>
          <a:srcRect b="0" l="0" r="0" t="0"/>
          <a:stretch/>
        </p:blipFill>
        <p:spPr>
          <a:xfrm>
            <a:off x="4800600" y="152400"/>
            <a:ext cx="3962400" cy="205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txBox="1"/>
          <p:nvPr>
            <p:ph type="title"/>
          </p:nvPr>
        </p:nvSpPr>
        <p:spPr>
          <a:xfrm>
            <a:off x="457200" y="76200"/>
            <a:ext cx="1905000" cy="5516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rgbClr val="C00000"/>
              </a:buClr>
              <a:buSzPct val="100000"/>
              <a:buFont typeface="Calibri"/>
              <a:buNone/>
            </a:pPr>
            <a:r>
              <a:rPr b="1" lang="en-US" sz="3600">
                <a:solidFill>
                  <a:srgbClr val="C00000"/>
                </a:solidFill>
              </a:rPr>
              <a:t>Cont’d</a:t>
            </a:r>
            <a:endParaRPr/>
          </a:p>
        </p:txBody>
      </p:sp>
      <p:sp>
        <p:nvSpPr>
          <p:cNvPr id="214" name="Google Shape;214;p17"/>
          <p:cNvSpPr txBox="1"/>
          <p:nvPr>
            <p:ph idx="1" type="body"/>
          </p:nvPr>
        </p:nvSpPr>
        <p:spPr>
          <a:xfrm>
            <a:off x="457200" y="762000"/>
            <a:ext cx="8229600" cy="3276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Based on capabilities</a:t>
            </a:r>
            <a:endParaRPr/>
          </a:p>
          <a:p>
            <a:pPr indent="-457200" lvl="1" marL="850392" rtl="0" algn="just">
              <a:spcBef>
                <a:spcPts val="480"/>
              </a:spcBef>
              <a:spcAft>
                <a:spcPts val="0"/>
              </a:spcAft>
              <a:buSzPts val="2040"/>
              <a:buFont typeface="Calibri"/>
              <a:buAutoNum type="arabicPeriod"/>
            </a:pPr>
            <a:r>
              <a:rPr b="1" lang="en-US">
                <a:solidFill>
                  <a:srgbClr val="000099"/>
                </a:solidFill>
              </a:rPr>
              <a:t>Reactive Machines</a:t>
            </a:r>
            <a:r>
              <a:rPr lang="en-US">
                <a:solidFill>
                  <a:srgbClr val="000099"/>
                </a:solidFill>
              </a:rPr>
              <a:t>:</a:t>
            </a:r>
            <a:r>
              <a:rPr lang="en-US"/>
              <a:t> Purely reactive machines are the most basic types of Artificial Intelligence. Such AI systems do not store memories or past experiences for future actions. These machines only focus on current scenarios and react on it as per possible best action. </a:t>
            </a:r>
            <a:endParaRPr/>
          </a:p>
          <a:p>
            <a:pPr indent="-246888" lvl="1" marL="640080" rtl="0" algn="just">
              <a:spcBef>
                <a:spcPts val="480"/>
              </a:spcBef>
              <a:spcAft>
                <a:spcPts val="0"/>
              </a:spcAft>
              <a:buSzPts val="2040"/>
              <a:buChar char="⚫"/>
            </a:pPr>
            <a:r>
              <a:rPr lang="en-US"/>
              <a:t>IBM's </a:t>
            </a:r>
            <a:r>
              <a:rPr lang="en-US">
                <a:solidFill>
                  <a:srgbClr val="000099"/>
                </a:solidFill>
              </a:rPr>
              <a:t>Deep Blue</a:t>
            </a:r>
            <a:r>
              <a:rPr lang="en-US"/>
              <a:t> system and </a:t>
            </a:r>
            <a:r>
              <a:rPr lang="en-US">
                <a:solidFill>
                  <a:srgbClr val="006600"/>
                </a:solidFill>
              </a:rPr>
              <a:t>Google’s AlphaGo</a:t>
            </a:r>
            <a:r>
              <a:rPr lang="en-US"/>
              <a:t> is an example of reactive machines. </a:t>
            </a:r>
            <a:endParaRPr/>
          </a:p>
        </p:txBody>
      </p:sp>
      <p:sp>
        <p:nvSpPr>
          <p:cNvPr id="215" name="Google Shape;215;p1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16" name="Google Shape;216;p17"/>
          <p:cNvPicPr preferRelativeResize="0"/>
          <p:nvPr/>
        </p:nvPicPr>
        <p:blipFill rotWithShape="1">
          <a:blip r:embed="rId3">
            <a:alphaModFix/>
          </a:blip>
          <a:srcRect b="0" l="0" r="0" t="0"/>
          <a:stretch/>
        </p:blipFill>
        <p:spPr>
          <a:xfrm>
            <a:off x="1371600" y="4038600"/>
            <a:ext cx="1981200" cy="2314575"/>
          </a:xfrm>
          <a:prstGeom prst="rect">
            <a:avLst/>
          </a:prstGeom>
          <a:noFill/>
          <a:ln>
            <a:noFill/>
          </a:ln>
        </p:spPr>
      </p:pic>
      <p:sp>
        <p:nvSpPr>
          <p:cNvPr id="217" name="Google Shape;217;p17"/>
          <p:cNvSpPr txBox="1"/>
          <p:nvPr/>
        </p:nvSpPr>
        <p:spPr>
          <a:xfrm>
            <a:off x="685800" y="6400800"/>
            <a:ext cx="4191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onstantia"/>
                <a:ea typeface="Constantia"/>
                <a:cs typeface="Constantia"/>
                <a:sym typeface="Constantia"/>
              </a:rPr>
              <a:t>IBM Deep Blue Super Computer</a:t>
            </a:r>
            <a:endParaRPr b="1" sz="1800">
              <a:solidFill>
                <a:srgbClr val="FF0000"/>
              </a:solidFill>
              <a:latin typeface="Constantia"/>
              <a:ea typeface="Constantia"/>
              <a:cs typeface="Constantia"/>
              <a:sym typeface="Constantia"/>
            </a:endParaRPr>
          </a:p>
        </p:txBody>
      </p:sp>
      <p:pic>
        <p:nvPicPr>
          <p:cNvPr id="218" name="Google Shape;218;p17"/>
          <p:cNvPicPr preferRelativeResize="0"/>
          <p:nvPr/>
        </p:nvPicPr>
        <p:blipFill rotWithShape="1">
          <a:blip r:embed="rId4">
            <a:alphaModFix/>
          </a:blip>
          <a:srcRect b="0" l="0" r="0" t="0"/>
          <a:stretch/>
        </p:blipFill>
        <p:spPr>
          <a:xfrm>
            <a:off x="4724400" y="4038600"/>
            <a:ext cx="3200400" cy="1828800"/>
          </a:xfrm>
          <a:prstGeom prst="rect">
            <a:avLst/>
          </a:prstGeom>
          <a:noFill/>
          <a:ln>
            <a:noFill/>
          </a:ln>
        </p:spPr>
      </p:pic>
      <p:sp>
        <p:nvSpPr>
          <p:cNvPr id="219" name="Google Shape;219;p17"/>
          <p:cNvSpPr txBox="1"/>
          <p:nvPr/>
        </p:nvSpPr>
        <p:spPr>
          <a:xfrm>
            <a:off x="5334000" y="6324600"/>
            <a:ext cx="2133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99"/>
                </a:solidFill>
                <a:latin typeface="Constantia"/>
                <a:ea typeface="Constantia"/>
                <a:cs typeface="Constantia"/>
                <a:sym typeface="Constantia"/>
              </a:rPr>
              <a:t>Google Alpha Go</a:t>
            </a:r>
            <a:endParaRPr b="1" sz="1800">
              <a:solidFill>
                <a:srgbClr val="000099"/>
              </a:solidFill>
              <a:latin typeface="Constantia"/>
              <a:ea typeface="Constantia"/>
              <a:cs typeface="Constantia"/>
              <a:sym typeface="Constant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8"/>
          <p:cNvSpPr txBox="1"/>
          <p:nvPr>
            <p:ph type="title"/>
          </p:nvPr>
        </p:nvSpPr>
        <p:spPr>
          <a:xfrm>
            <a:off x="457200" y="838200"/>
            <a:ext cx="1828800" cy="551688"/>
          </a:xfrm>
          <a:prstGeom prst="rect">
            <a:avLst/>
          </a:prstGeom>
          <a:noFill/>
          <a:ln>
            <a:noFill/>
          </a:ln>
        </p:spPr>
        <p:txBody>
          <a:bodyPr anchorCtr="0" anchor="b" bIns="0" lIns="0" spcFirstLastPara="1" rIns="0" wrap="square" tIns="45700">
            <a:normAutofit fontScale="90000"/>
          </a:bodyPr>
          <a:lstStyle/>
          <a:p>
            <a:pPr indent="0" lvl="0" marL="0" rtl="0" algn="just">
              <a:spcBef>
                <a:spcPts val="0"/>
              </a:spcBef>
              <a:spcAft>
                <a:spcPts val="0"/>
              </a:spcAft>
              <a:buClr>
                <a:srgbClr val="C00000"/>
              </a:buClr>
              <a:buSzPct val="100000"/>
              <a:buFont typeface="Calibri"/>
              <a:buNone/>
            </a:pPr>
            <a:r>
              <a:rPr b="1" lang="en-US" sz="3600">
                <a:solidFill>
                  <a:srgbClr val="C00000"/>
                </a:solidFill>
              </a:rPr>
              <a:t>Cont’d</a:t>
            </a:r>
            <a:endParaRPr/>
          </a:p>
        </p:txBody>
      </p:sp>
      <p:sp>
        <p:nvSpPr>
          <p:cNvPr id="225" name="Google Shape;225;p18"/>
          <p:cNvSpPr txBox="1"/>
          <p:nvPr>
            <p:ph idx="1" type="body"/>
          </p:nvPr>
        </p:nvSpPr>
        <p:spPr>
          <a:xfrm>
            <a:off x="457200" y="1447800"/>
            <a:ext cx="8229600" cy="3200400"/>
          </a:xfrm>
          <a:prstGeom prst="rect">
            <a:avLst/>
          </a:prstGeom>
          <a:noFill/>
          <a:ln>
            <a:noFill/>
          </a:ln>
        </p:spPr>
        <p:txBody>
          <a:bodyPr anchorCtr="0" anchor="t" bIns="45700" lIns="91425" spcFirstLastPara="1" rIns="91425" wrap="square" tIns="45700">
            <a:normAutofit/>
          </a:bodyPr>
          <a:lstStyle/>
          <a:p>
            <a:pPr indent="0" lvl="1" marL="393192" rtl="0" algn="just">
              <a:spcBef>
                <a:spcPts val="0"/>
              </a:spcBef>
              <a:spcAft>
                <a:spcPts val="0"/>
              </a:spcAft>
              <a:buSzPts val="2040"/>
              <a:buNone/>
            </a:pPr>
            <a:r>
              <a:rPr lang="en-US">
                <a:solidFill>
                  <a:srgbClr val="000099"/>
                </a:solidFill>
              </a:rPr>
              <a:t>2. </a:t>
            </a:r>
            <a:r>
              <a:rPr b="1" lang="en-US">
                <a:solidFill>
                  <a:srgbClr val="000099"/>
                </a:solidFill>
              </a:rPr>
              <a:t>Limited Memory</a:t>
            </a:r>
            <a:r>
              <a:rPr lang="en-US">
                <a:solidFill>
                  <a:srgbClr val="000099"/>
                </a:solidFill>
              </a:rPr>
              <a:t>:</a:t>
            </a:r>
            <a:r>
              <a:rPr lang="en-US"/>
              <a:t> Limited memory machines can store past experiences or some data for a short period of time. These machines can use stored data for a limited time period only. </a:t>
            </a:r>
            <a:endParaRPr/>
          </a:p>
          <a:p>
            <a:pPr indent="-246888" lvl="1" marL="640080" rtl="0" algn="just">
              <a:spcBef>
                <a:spcPts val="480"/>
              </a:spcBef>
              <a:spcAft>
                <a:spcPts val="0"/>
              </a:spcAft>
              <a:buSzPts val="2040"/>
              <a:buChar char="⚫"/>
            </a:pPr>
            <a:r>
              <a:rPr lang="en-US"/>
              <a:t>Self-driving cars are one of the best examples of Limited Memory systems. These cars can store recent speed of nearby cars, the distance of other cars, speed limit, and other information to navigate the road. </a:t>
            </a:r>
            <a:endParaRPr/>
          </a:p>
          <a:p>
            <a:pPr indent="0" lvl="1" marL="393192" rtl="0" algn="just">
              <a:spcBef>
                <a:spcPts val="480"/>
              </a:spcBef>
              <a:spcAft>
                <a:spcPts val="0"/>
              </a:spcAft>
              <a:buSzPts val="2040"/>
              <a:buNone/>
            </a:pPr>
            <a:r>
              <a:t/>
            </a:r>
            <a:endParaRPr/>
          </a:p>
        </p:txBody>
      </p:sp>
      <p:sp>
        <p:nvSpPr>
          <p:cNvPr id="226" name="Google Shape;226;p1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C00000"/>
              </a:buClr>
              <a:buSzPts val="3600"/>
              <a:buFont typeface="Calibri"/>
              <a:buNone/>
            </a:pPr>
            <a:r>
              <a:rPr b="1" lang="en-US" sz="3600">
                <a:solidFill>
                  <a:srgbClr val="C00000"/>
                </a:solidFill>
              </a:rPr>
              <a:t>Cont’d</a:t>
            </a:r>
            <a:endParaRPr/>
          </a:p>
        </p:txBody>
      </p:sp>
      <p:sp>
        <p:nvSpPr>
          <p:cNvPr id="232" name="Google Shape;232;p19"/>
          <p:cNvSpPr txBox="1"/>
          <p:nvPr>
            <p:ph idx="1" type="body"/>
          </p:nvPr>
        </p:nvSpPr>
        <p:spPr>
          <a:xfrm>
            <a:off x="457200" y="1935480"/>
            <a:ext cx="8229600" cy="3474720"/>
          </a:xfrm>
          <a:prstGeom prst="rect">
            <a:avLst/>
          </a:prstGeom>
          <a:noFill/>
          <a:ln>
            <a:noFill/>
          </a:ln>
        </p:spPr>
        <p:txBody>
          <a:bodyPr anchorCtr="0" anchor="t" bIns="45700" lIns="91425" spcFirstLastPara="1" rIns="91425" wrap="square" tIns="45700">
            <a:normAutofit/>
          </a:bodyPr>
          <a:lstStyle/>
          <a:p>
            <a:pPr indent="0" lvl="1" marL="393192" rtl="0" algn="just">
              <a:spcBef>
                <a:spcPts val="0"/>
              </a:spcBef>
              <a:spcAft>
                <a:spcPts val="0"/>
              </a:spcAft>
              <a:buSzPts val="2040"/>
              <a:buNone/>
            </a:pPr>
            <a:r>
              <a:rPr b="1" lang="en-US">
                <a:solidFill>
                  <a:srgbClr val="000099"/>
                </a:solidFill>
              </a:rPr>
              <a:t>3. Theory of Mind</a:t>
            </a:r>
            <a:r>
              <a:rPr lang="en-US">
                <a:solidFill>
                  <a:srgbClr val="000099"/>
                </a:solidFill>
              </a:rPr>
              <a:t>: </a:t>
            </a:r>
            <a:r>
              <a:rPr lang="en-US"/>
              <a:t>Theory of Mind AI should understand the human emotions, people, beliefs, and be able to interact socially like humans. This type of AI machines are still not developed, but researchers are making lots of efforts and improvement for developing such AI machines. </a:t>
            </a:r>
            <a:endParaRPr/>
          </a:p>
          <a:p>
            <a:pPr indent="-246888" lvl="1" marL="640080" rtl="0" algn="just">
              <a:spcBef>
                <a:spcPts val="480"/>
              </a:spcBef>
              <a:spcAft>
                <a:spcPts val="0"/>
              </a:spcAft>
              <a:buSzPts val="2040"/>
              <a:buChar char="⚫"/>
            </a:pPr>
            <a:r>
              <a:rPr b="1" i="1" lang="en-US">
                <a:solidFill>
                  <a:srgbClr val="FF3300"/>
                </a:solidFill>
              </a:rPr>
              <a:t>Sophia</a:t>
            </a:r>
            <a:r>
              <a:rPr lang="en-US"/>
              <a:t> – the humanoid robot is one example of such effort where a number of young Ethiopians have contributed on the development.[</a:t>
            </a:r>
            <a:endParaRPr/>
          </a:p>
        </p:txBody>
      </p:sp>
      <p:sp>
        <p:nvSpPr>
          <p:cNvPr id="233" name="Google Shape;233;p1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457200" y="457200"/>
            <a:ext cx="3810000" cy="8382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lang="en-US" sz="3600">
                <a:solidFill>
                  <a:srgbClr val="FF0000"/>
                </a:solidFill>
              </a:rPr>
              <a:t>Cont’d</a:t>
            </a:r>
            <a:endParaRPr sz="3600">
              <a:solidFill>
                <a:srgbClr val="FF0000"/>
              </a:solidFill>
            </a:endParaRPr>
          </a:p>
        </p:txBody>
      </p:sp>
      <p:sp>
        <p:nvSpPr>
          <p:cNvPr id="109" name="Google Shape;109;p2"/>
          <p:cNvSpPr txBox="1"/>
          <p:nvPr>
            <p:ph idx="1" type="body"/>
          </p:nvPr>
        </p:nvSpPr>
        <p:spPr>
          <a:xfrm>
            <a:off x="457200" y="1524000"/>
            <a:ext cx="8229600" cy="2712720"/>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2470"/>
              <a:buChar char="⚫"/>
            </a:pPr>
            <a:r>
              <a:rPr lang="en-US"/>
              <a:t>AI is the creation of a computer program that can learn to think and function on its own, kind of like robots that don’t need to be told what to do all the time.</a:t>
            </a:r>
            <a:endParaRPr/>
          </a:p>
          <a:p>
            <a:pPr indent="-274320" lvl="0" marL="274320" rtl="0" algn="just">
              <a:spcBef>
                <a:spcPts val="520"/>
              </a:spcBef>
              <a:spcAft>
                <a:spcPts val="0"/>
              </a:spcAft>
              <a:buSzPts val="2470"/>
              <a:buChar char="⚫"/>
            </a:pPr>
            <a:r>
              <a:rPr lang="en-US"/>
              <a:t>Most   advanced  AI  systems  use  machine  learning   technology   to   analyze   current  conditions  and  learn  from  experience.</a:t>
            </a:r>
            <a:endParaRPr/>
          </a:p>
          <a:p>
            <a:pPr indent="-117475" lvl="0" marL="274320" rtl="0" algn="just">
              <a:spcBef>
                <a:spcPts val="520"/>
              </a:spcBef>
              <a:spcAft>
                <a:spcPts val="0"/>
              </a:spcAft>
              <a:buSzPts val="2470"/>
              <a:buNone/>
            </a:pPr>
            <a:r>
              <a:t/>
            </a:r>
            <a:endParaRPr/>
          </a:p>
        </p:txBody>
      </p:sp>
      <p:sp>
        <p:nvSpPr>
          <p:cNvPr id="110" name="Google Shape;110;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0"/>
          <p:cNvSpPr txBox="1"/>
          <p:nvPr>
            <p:ph type="title"/>
          </p:nvPr>
        </p:nvSpPr>
        <p:spPr>
          <a:xfrm>
            <a:off x="457200" y="762000"/>
            <a:ext cx="22098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C00000"/>
              </a:buClr>
              <a:buSzPts val="3600"/>
              <a:buFont typeface="Calibri"/>
              <a:buNone/>
            </a:pPr>
            <a:r>
              <a:rPr b="1" lang="en-US" sz="3600">
                <a:solidFill>
                  <a:srgbClr val="C00000"/>
                </a:solidFill>
              </a:rPr>
              <a:t>Cont’d</a:t>
            </a:r>
            <a:endParaRPr/>
          </a:p>
        </p:txBody>
      </p:sp>
      <p:sp>
        <p:nvSpPr>
          <p:cNvPr id="239" name="Google Shape;239;p20"/>
          <p:cNvSpPr txBox="1"/>
          <p:nvPr>
            <p:ph idx="1" type="body"/>
          </p:nvPr>
        </p:nvSpPr>
        <p:spPr>
          <a:xfrm>
            <a:off x="457200" y="1935480"/>
            <a:ext cx="8229600" cy="2788920"/>
          </a:xfrm>
          <a:prstGeom prst="rect">
            <a:avLst/>
          </a:prstGeom>
          <a:noFill/>
          <a:ln>
            <a:noFill/>
          </a:ln>
        </p:spPr>
        <p:txBody>
          <a:bodyPr anchorCtr="0" anchor="t" bIns="45700" lIns="91425" spcFirstLastPara="1" rIns="91425" wrap="square" tIns="45700">
            <a:normAutofit/>
          </a:bodyPr>
          <a:lstStyle/>
          <a:p>
            <a:pPr indent="0" lvl="1" marL="393192" rtl="0" algn="just">
              <a:spcBef>
                <a:spcPts val="0"/>
              </a:spcBef>
              <a:spcAft>
                <a:spcPts val="0"/>
              </a:spcAft>
              <a:buSzPts val="2040"/>
              <a:buNone/>
            </a:pPr>
            <a:r>
              <a:rPr b="1" lang="en-US">
                <a:solidFill>
                  <a:srgbClr val="000099"/>
                </a:solidFill>
              </a:rPr>
              <a:t>4. Self–Awareness</a:t>
            </a:r>
            <a:r>
              <a:rPr lang="en-US">
                <a:solidFill>
                  <a:srgbClr val="000099"/>
                </a:solidFill>
              </a:rPr>
              <a:t>: </a:t>
            </a:r>
            <a:r>
              <a:rPr lang="en-US"/>
              <a:t>Self-awareness AI is the future of Artificial Intelligence. These machines will be super intelligent, and will have their own consciousness, sentiments, and self-awareness. These machines will be smarter than human mind. </a:t>
            </a:r>
            <a:endParaRPr/>
          </a:p>
          <a:p>
            <a:pPr indent="-246888" lvl="1" marL="640080" rtl="0" algn="just">
              <a:spcBef>
                <a:spcPts val="480"/>
              </a:spcBef>
              <a:spcAft>
                <a:spcPts val="0"/>
              </a:spcAft>
              <a:buSzPts val="2040"/>
              <a:buChar char="⚫"/>
            </a:pPr>
            <a:r>
              <a:rPr lang="en-US"/>
              <a:t>Self-Awareness AI does not exist in reality still and it is a hypothetical concept.</a:t>
            </a:r>
            <a:endParaRPr/>
          </a:p>
          <a:p>
            <a:pPr indent="-117475" lvl="0" marL="274320" rtl="0" algn="l">
              <a:spcBef>
                <a:spcPts val="520"/>
              </a:spcBef>
              <a:spcAft>
                <a:spcPts val="0"/>
              </a:spcAft>
              <a:buSzPts val="2470"/>
              <a:buNone/>
            </a:pPr>
            <a:r>
              <a:t/>
            </a:r>
            <a:endParaRPr/>
          </a:p>
        </p:txBody>
      </p:sp>
      <p:sp>
        <p:nvSpPr>
          <p:cNvPr id="240" name="Google Shape;240;p2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1"/>
          <p:cNvSpPr txBox="1"/>
          <p:nvPr>
            <p:ph type="title"/>
          </p:nvPr>
        </p:nvSpPr>
        <p:spPr>
          <a:xfrm>
            <a:off x="457200" y="704088"/>
            <a:ext cx="6019800" cy="819912"/>
          </a:xfrm>
          <a:prstGeom prst="rect">
            <a:avLst/>
          </a:prstGeom>
          <a:noFill/>
          <a:ln>
            <a:noFill/>
          </a:ln>
        </p:spPr>
        <p:txBody>
          <a:bodyPr anchorCtr="0" anchor="b" bIns="0" lIns="0" spcFirstLastPara="1" rIns="0" wrap="square" tIns="45700">
            <a:normAutofit fontScale="90000"/>
          </a:bodyPr>
          <a:lstStyle/>
          <a:p>
            <a:pPr indent="0" lvl="1" marL="0" rtl="0" algn="ctr">
              <a:spcBef>
                <a:spcPts val="0"/>
              </a:spcBef>
              <a:spcAft>
                <a:spcPts val="0"/>
              </a:spcAft>
              <a:buNone/>
            </a:pPr>
            <a:r>
              <a:rPr b="1" lang="en-US" sz="4000">
                <a:solidFill>
                  <a:srgbClr val="FF0000"/>
                </a:solidFill>
                <a:latin typeface="Calibri"/>
                <a:ea typeface="Calibri"/>
                <a:cs typeface="Calibri"/>
                <a:sym typeface="Calibri"/>
              </a:rPr>
              <a:t>Applications</a:t>
            </a:r>
            <a:r>
              <a:rPr b="1" lang="en-US" sz="4000">
                <a:solidFill>
                  <a:srgbClr val="FF0000"/>
                </a:solidFill>
              </a:rPr>
              <a:t> </a:t>
            </a:r>
            <a:r>
              <a:rPr b="1" lang="en-US" sz="4000">
                <a:solidFill>
                  <a:srgbClr val="FF0000"/>
                </a:solidFill>
                <a:latin typeface="Calibri"/>
                <a:ea typeface="Calibri"/>
                <a:cs typeface="Calibri"/>
                <a:sym typeface="Calibri"/>
              </a:rPr>
              <a:t>of AI</a:t>
            </a:r>
            <a:br>
              <a:rPr lang="en-US"/>
            </a:br>
            <a:endParaRPr/>
          </a:p>
        </p:txBody>
      </p:sp>
      <p:sp>
        <p:nvSpPr>
          <p:cNvPr id="246" name="Google Shape;246;p2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2470"/>
              <a:buChar char="⚫"/>
            </a:pPr>
            <a:r>
              <a:rPr lang="en-US"/>
              <a:t>Currently, AI is being applied across several industries. But we cannot say that AI is replacing humans but it is certainly making the work of human beings more efficient.</a:t>
            </a:r>
            <a:endParaRPr/>
          </a:p>
          <a:p>
            <a:pPr indent="-514350" lvl="0" marL="514350" rtl="0" algn="l">
              <a:spcBef>
                <a:spcPts val="520"/>
              </a:spcBef>
              <a:spcAft>
                <a:spcPts val="0"/>
              </a:spcAft>
              <a:buSzPts val="2470"/>
              <a:buFont typeface="Calibri"/>
              <a:buAutoNum type="arabicPeriod"/>
            </a:pPr>
            <a:r>
              <a:rPr b="1" lang="en-US">
                <a:solidFill>
                  <a:srgbClr val="000099"/>
                </a:solidFill>
              </a:rPr>
              <a:t>Agriculture</a:t>
            </a:r>
            <a:endParaRPr/>
          </a:p>
          <a:p>
            <a:pPr indent="0" lvl="0" marL="0" rtl="0" algn="just">
              <a:spcBef>
                <a:spcPts val="520"/>
              </a:spcBef>
              <a:spcAft>
                <a:spcPts val="0"/>
              </a:spcAft>
              <a:buSzPts val="2470"/>
              <a:buNone/>
            </a:pPr>
            <a:r>
              <a:rPr lang="en-US"/>
              <a:t>AI technologies are being used to </a:t>
            </a:r>
            <a:r>
              <a:rPr i="1" lang="en-US"/>
              <a:t>yield healthier crops</a:t>
            </a:r>
            <a:r>
              <a:rPr lang="en-US"/>
              <a:t>, </a:t>
            </a:r>
            <a:r>
              <a:rPr i="1" lang="en-US"/>
              <a:t>control pests</a:t>
            </a:r>
            <a:r>
              <a:rPr lang="en-US"/>
              <a:t>, </a:t>
            </a:r>
            <a:r>
              <a:rPr i="1" lang="en-US"/>
              <a:t>monitor soil and growing conditions</a:t>
            </a:r>
            <a:r>
              <a:rPr lang="en-US"/>
              <a:t>, </a:t>
            </a:r>
            <a:r>
              <a:rPr i="1" lang="en-US"/>
              <a:t>organize data for farmers</a:t>
            </a:r>
            <a:r>
              <a:rPr lang="en-US"/>
              <a:t>, </a:t>
            </a:r>
            <a:r>
              <a:rPr i="1" lang="en-US"/>
              <a:t>help with workload</a:t>
            </a:r>
            <a:r>
              <a:rPr lang="en-US"/>
              <a:t>, and improve a wide range of agriculture-related tasks in the entire food supply chain.</a:t>
            </a:r>
            <a:endParaRPr/>
          </a:p>
          <a:p>
            <a:pPr indent="0" lvl="1" marL="365760" rtl="0" algn="l">
              <a:spcBef>
                <a:spcPts val="480"/>
              </a:spcBef>
              <a:spcAft>
                <a:spcPts val="0"/>
              </a:spcAft>
              <a:buSzPts val="2040"/>
              <a:buNone/>
            </a:pPr>
            <a:r>
              <a:t/>
            </a:r>
            <a:endParaRPr/>
          </a:p>
          <a:p>
            <a:pPr indent="-384810" lvl="1" marL="880110" rtl="0" algn="l">
              <a:spcBef>
                <a:spcPts val="480"/>
              </a:spcBef>
              <a:spcAft>
                <a:spcPts val="0"/>
              </a:spcAft>
              <a:buSzPts val="2040"/>
              <a:buFont typeface="Calibri"/>
              <a:buNone/>
            </a:pPr>
            <a:r>
              <a:t/>
            </a:r>
            <a:endParaRPr/>
          </a:p>
        </p:txBody>
      </p:sp>
      <p:sp>
        <p:nvSpPr>
          <p:cNvPr id="247" name="Google Shape;247;p2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txBox="1"/>
          <p:nvPr>
            <p:ph type="title"/>
          </p:nvPr>
        </p:nvSpPr>
        <p:spPr>
          <a:xfrm>
            <a:off x="457200" y="533400"/>
            <a:ext cx="2286000" cy="8564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b="1" sz="3600">
              <a:solidFill>
                <a:srgbClr val="FF0000"/>
              </a:solidFill>
            </a:endParaRPr>
          </a:p>
        </p:txBody>
      </p:sp>
      <p:sp>
        <p:nvSpPr>
          <p:cNvPr id="253" name="Google Shape;253;p22"/>
          <p:cNvSpPr txBox="1"/>
          <p:nvPr>
            <p:ph idx="1" type="body"/>
          </p:nvPr>
        </p:nvSpPr>
        <p:spPr>
          <a:xfrm>
            <a:off x="457200" y="2316480"/>
            <a:ext cx="8229600" cy="4008120"/>
          </a:xfrm>
          <a:prstGeom prst="rect">
            <a:avLst/>
          </a:prstGeom>
          <a:noFill/>
          <a:ln>
            <a:noFill/>
          </a:ln>
        </p:spPr>
        <p:txBody>
          <a:bodyPr anchorCtr="0" anchor="t" bIns="45700" lIns="91425" spcFirstLastPara="1" rIns="91425" wrap="square" tIns="45700">
            <a:normAutofit/>
          </a:bodyPr>
          <a:lstStyle/>
          <a:p>
            <a:pPr indent="-274320" lvl="1" marL="274320" rtl="0" algn="just">
              <a:spcBef>
                <a:spcPts val="0"/>
              </a:spcBef>
              <a:spcAft>
                <a:spcPts val="0"/>
              </a:spcAft>
              <a:buClr>
                <a:schemeClr val="accent3"/>
              </a:buClr>
              <a:buSzPts val="2280"/>
              <a:buChar char="⚫"/>
            </a:pPr>
            <a:r>
              <a:rPr b="1" lang="en-US">
                <a:solidFill>
                  <a:srgbClr val="FF3300"/>
                </a:solidFill>
              </a:rPr>
              <a:t>Agricultural Robots</a:t>
            </a:r>
            <a:r>
              <a:rPr lang="en-US">
                <a:solidFill>
                  <a:srgbClr val="FF3300"/>
                </a:solidFill>
              </a:rPr>
              <a:t> </a:t>
            </a:r>
            <a:endParaRPr>
              <a:solidFill>
                <a:srgbClr val="FF3300"/>
              </a:solidFill>
            </a:endParaRPr>
          </a:p>
          <a:p>
            <a:pPr indent="-274320" lvl="0" marL="274320" rtl="0" algn="just">
              <a:spcBef>
                <a:spcPts val="520"/>
              </a:spcBef>
              <a:spcAft>
                <a:spcPts val="0"/>
              </a:spcAft>
              <a:buSzPts val="2470"/>
              <a:buChar char="⚫"/>
            </a:pPr>
            <a:r>
              <a:rPr lang="en-US"/>
              <a:t>Companies are developing and programming autonomous robots to handle essential agricultural tasks such as harvesting crops at a higher volume and faster pace than human laborers.</a:t>
            </a:r>
            <a:endParaRPr/>
          </a:p>
          <a:p>
            <a:pPr indent="-274320" lvl="0" marL="274320" rtl="0" algn="just">
              <a:spcBef>
                <a:spcPts val="520"/>
              </a:spcBef>
              <a:spcAft>
                <a:spcPts val="0"/>
              </a:spcAft>
              <a:buSzPts val="2470"/>
              <a:buChar char="⚫"/>
            </a:pPr>
            <a:r>
              <a:rPr lang="en-US"/>
              <a:t>Examples of AI applications in the agriculture sector.</a:t>
            </a:r>
            <a:endParaRPr/>
          </a:p>
          <a:p>
            <a:pPr indent="-246888" lvl="1" marL="640080" rtl="0" algn="just">
              <a:spcBef>
                <a:spcPts val="480"/>
              </a:spcBef>
              <a:spcAft>
                <a:spcPts val="0"/>
              </a:spcAft>
              <a:buSzPts val="2040"/>
              <a:buChar char="⚫"/>
            </a:pPr>
            <a:r>
              <a:rPr b="1" lang="en-US">
                <a:solidFill>
                  <a:srgbClr val="006600"/>
                </a:solidFill>
              </a:rPr>
              <a:t>See &amp; Spray Robot</a:t>
            </a:r>
            <a:endParaRPr/>
          </a:p>
          <a:p>
            <a:pPr indent="-246888" lvl="1" marL="640080" rtl="0" algn="just">
              <a:spcBef>
                <a:spcPts val="480"/>
              </a:spcBef>
              <a:spcAft>
                <a:spcPts val="0"/>
              </a:spcAft>
              <a:buSzPts val="2040"/>
              <a:buChar char="⚫"/>
            </a:pPr>
            <a:r>
              <a:rPr b="1" lang="en-US">
                <a:solidFill>
                  <a:srgbClr val="006600"/>
                </a:solidFill>
              </a:rPr>
              <a:t>Harvest CROO Robotics</a:t>
            </a:r>
            <a:r>
              <a:rPr lang="en-US">
                <a:solidFill>
                  <a:srgbClr val="006600"/>
                </a:solidFill>
              </a:rPr>
              <a:t> </a:t>
            </a:r>
            <a:endParaRPr>
              <a:solidFill>
                <a:srgbClr val="006600"/>
              </a:solidFill>
            </a:endParaRPr>
          </a:p>
          <a:p>
            <a:pPr indent="-246888" lvl="1" marL="640080" rtl="0" algn="just">
              <a:spcBef>
                <a:spcPts val="480"/>
              </a:spcBef>
              <a:spcAft>
                <a:spcPts val="0"/>
              </a:spcAft>
              <a:buSzPts val="2040"/>
              <a:buChar char="⚫"/>
            </a:pPr>
            <a:r>
              <a:rPr b="1" lang="en-US">
                <a:solidFill>
                  <a:srgbClr val="006600"/>
                </a:solidFill>
              </a:rPr>
              <a:t>Crop and Soil Monitoring</a:t>
            </a:r>
            <a:r>
              <a:rPr lang="en-US"/>
              <a:t> </a:t>
            </a:r>
            <a:endParaRPr/>
          </a:p>
        </p:txBody>
      </p:sp>
      <p:sp>
        <p:nvSpPr>
          <p:cNvPr id="254" name="Google Shape;254;p2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55" name="Google Shape;255;p22"/>
          <p:cNvPicPr preferRelativeResize="0"/>
          <p:nvPr/>
        </p:nvPicPr>
        <p:blipFill rotWithShape="1">
          <a:blip r:embed="rId3">
            <a:alphaModFix/>
          </a:blip>
          <a:srcRect b="0" l="0" r="0" t="0"/>
          <a:stretch/>
        </p:blipFill>
        <p:spPr>
          <a:xfrm>
            <a:off x="4114800" y="228600"/>
            <a:ext cx="5029200" cy="2286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txBox="1"/>
          <p:nvPr>
            <p:ph type="title"/>
          </p:nvPr>
        </p:nvSpPr>
        <p:spPr>
          <a:xfrm>
            <a:off x="457200" y="838200"/>
            <a:ext cx="1905000" cy="7040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b="1" sz="3600">
              <a:solidFill>
                <a:srgbClr val="FF0000"/>
              </a:solidFill>
            </a:endParaRPr>
          </a:p>
        </p:txBody>
      </p:sp>
      <p:sp>
        <p:nvSpPr>
          <p:cNvPr id="261" name="Google Shape;261;p23"/>
          <p:cNvSpPr txBox="1"/>
          <p:nvPr>
            <p:ph idx="1" type="body"/>
          </p:nvPr>
        </p:nvSpPr>
        <p:spPr>
          <a:xfrm>
            <a:off x="457200" y="2362200"/>
            <a:ext cx="8229600" cy="3962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70"/>
              <a:buNone/>
            </a:pPr>
            <a:r>
              <a:rPr lang="en-US">
                <a:solidFill>
                  <a:srgbClr val="000099"/>
                </a:solidFill>
              </a:rPr>
              <a:t>2. </a:t>
            </a:r>
            <a:r>
              <a:rPr b="1" lang="en-US">
                <a:solidFill>
                  <a:srgbClr val="000099"/>
                </a:solidFill>
              </a:rPr>
              <a:t>Health</a:t>
            </a:r>
            <a:endParaRPr/>
          </a:p>
          <a:p>
            <a:pPr indent="-274320" lvl="0" marL="274320" rtl="0" algn="just">
              <a:spcBef>
                <a:spcPts val="520"/>
              </a:spcBef>
              <a:spcAft>
                <a:spcPts val="0"/>
              </a:spcAft>
              <a:buSzPts val="2470"/>
              <a:buChar char="⚫"/>
            </a:pPr>
            <a:r>
              <a:rPr lang="en-US"/>
              <a:t>AI applications are revolutionizing how the health sector works to reduce spending and improve patient outcomes.</a:t>
            </a:r>
            <a:endParaRPr/>
          </a:p>
          <a:p>
            <a:pPr indent="-274320" lvl="0" marL="274320" rtl="0" algn="just">
              <a:spcBef>
                <a:spcPts val="520"/>
              </a:spcBef>
              <a:spcAft>
                <a:spcPts val="0"/>
              </a:spcAft>
              <a:buSzPts val="2470"/>
              <a:buChar char="⚫"/>
            </a:pPr>
            <a:r>
              <a:rPr lang="en-US"/>
              <a:t>Companies are applying machine learning to make better and faster diagnoses than humans. </a:t>
            </a:r>
            <a:endParaRPr/>
          </a:p>
          <a:p>
            <a:pPr indent="-246888" lvl="1" marL="640080" rtl="0" algn="just">
              <a:spcBef>
                <a:spcPts val="480"/>
              </a:spcBef>
              <a:spcAft>
                <a:spcPts val="0"/>
              </a:spcAft>
              <a:buSzPts val="2040"/>
              <a:buChar char="⚫"/>
            </a:pPr>
            <a:r>
              <a:rPr lang="en-US"/>
              <a:t>One of the best known healthcare technologies is IBM Watson. </a:t>
            </a:r>
            <a:endParaRPr/>
          </a:p>
          <a:p>
            <a:pPr indent="-246888" lvl="1" marL="640080" rtl="0" algn="just">
              <a:spcBef>
                <a:spcPts val="480"/>
              </a:spcBef>
              <a:spcAft>
                <a:spcPts val="0"/>
              </a:spcAft>
              <a:buSzPts val="2040"/>
              <a:buChar char="⚫"/>
            </a:pPr>
            <a:r>
              <a:rPr lang="en-US"/>
              <a:t>Other AI applications include chatbots.</a:t>
            </a:r>
            <a:endParaRPr/>
          </a:p>
          <a:p>
            <a:pPr indent="-117475" lvl="0" marL="274320" rtl="0" algn="just">
              <a:spcBef>
                <a:spcPts val="520"/>
              </a:spcBef>
              <a:spcAft>
                <a:spcPts val="0"/>
              </a:spcAft>
              <a:buSzPts val="2470"/>
              <a:buNone/>
            </a:pPr>
            <a:r>
              <a:t/>
            </a:r>
            <a:endParaRPr b="1"/>
          </a:p>
          <a:p>
            <a:pPr indent="-117475" lvl="0" marL="274320" rtl="0" algn="l">
              <a:spcBef>
                <a:spcPts val="520"/>
              </a:spcBef>
              <a:spcAft>
                <a:spcPts val="0"/>
              </a:spcAft>
              <a:buSzPts val="2470"/>
              <a:buNone/>
            </a:pPr>
            <a:r>
              <a:t/>
            </a:r>
            <a:endParaRPr/>
          </a:p>
        </p:txBody>
      </p:sp>
      <p:sp>
        <p:nvSpPr>
          <p:cNvPr id="262" name="Google Shape;262;p2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63" name="Google Shape;263;p23"/>
          <p:cNvPicPr preferRelativeResize="0"/>
          <p:nvPr/>
        </p:nvPicPr>
        <p:blipFill rotWithShape="1">
          <a:blip r:embed="rId3">
            <a:alphaModFix/>
          </a:blip>
          <a:srcRect b="0" l="0" r="0" t="0"/>
          <a:stretch/>
        </p:blipFill>
        <p:spPr>
          <a:xfrm>
            <a:off x="4800600" y="123825"/>
            <a:ext cx="4191000" cy="2314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4"/>
          <p:cNvSpPr txBox="1"/>
          <p:nvPr>
            <p:ph type="title"/>
          </p:nvPr>
        </p:nvSpPr>
        <p:spPr>
          <a:xfrm>
            <a:off x="457200" y="838200"/>
            <a:ext cx="14478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a:p>
        </p:txBody>
      </p:sp>
      <p:sp>
        <p:nvSpPr>
          <p:cNvPr id="269" name="Google Shape;269;p2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b="1" lang="en-US">
                <a:solidFill>
                  <a:srgbClr val="FF3300"/>
                </a:solidFill>
              </a:rPr>
              <a:t>Personal Health Virtual Assistant</a:t>
            </a:r>
            <a:endParaRPr/>
          </a:p>
          <a:p>
            <a:pPr indent="0" lvl="0" marL="0" rtl="0" algn="l">
              <a:spcBef>
                <a:spcPts val="520"/>
              </a:spcBef>
              <a:spcAft>
                <a:spcPts val="0"/>
              </a:spcAft>
              <a:buSzPts val="2470"/>
              <a:buNone/>
            </a:pPr>
            <a:r>
              <a:rPr lang="en-US"/>
              <a:t>Examples of AI applications in the health sector.</a:t>
            </a:r>
            <a:endParaRPr/>
          </a:p>
          <a:p>
            <a:pPr indent="-246888" lvl="1" marL="640080" rtl="0" algn="l">
              <a:spcBef>
                <a:spcPts val="480"/>
              </a:spcBef>
              <a:spcAft>
                <a:spcPts val="0"/>
              </a:spcAft>
              <a:buSzPts val="2040"/>
              <a:buChar char="⚫"/>
            </a:pPr>
            <a:r>
              <a:rPr b="1" lang="en-US">
                <a:solidFill>
                  <a:srgbClr val="002060"/>
                </a:solidFill>
              </a:rPr>
              <a:t>Dip.io</a:t>
            </a:r>
            <a:r>
              <a:rPr lang="en-US">
                <a:solidFill>
                  <a:srgbClr val="002060"/>
                </a:solidFill>
              </a:rPr>
              <a:t> </a:t>
            </a:r>
            <a:endParaRPr>
              <a:solidFill>
                <a:srgbClr val="002060"/>
              </a:solidFill>
            </a:endParaRPr>
          </a:p>
          <a:p>
            <a:pPr indent="-246888" lvl="1" marL="640080" rtl="0" algn="l">
              <a:spcBef>
                <a:spcPts val="480"/>
              </a:spcBef>
              <a:spcAft>
                <a:spcPts val="0"/>
              </a:spcAft>
              <a:buSzPts val="2040"/>
              <a:buChar char="⚫"/>
            </a:pPr>
            <a:r>
              <a:rPr b="1" lang="en-US">
                <a:solidFill>
                  <a:srgbClr val="002060"/>
                </a:solidFill>
              </a:rPr>
              <a:t>Apple Watch</a:t>
            </a:r>
            <a:endParaRPr/>
          </a:p>
          <a:p>
            <a:pPr indent="-246888" lvl="1" marL="640080" rtl="0" algn="l">
              <a:spcBef>
                <a:spcPts val="480"/>
              </a:spcBef>
              <a:spcAft>
                <a:spcPts val="0"/>
              </a:spcAft>
              <a:buSzPts val="2040"/>
              <a:buChar char="⚫"/>
            </a:pPr>
            <a:r>
              <a:rPr b="1" lang="en-US">
                <a:solidFill>
                  <a:srgbClr val="002060"/>
                </a:solidFill>
              </a:rPr>
              <a:t>Medical Imaging Analysis </a:t>
            </a:r>
            <a:endParaRPr b="1">
              <a:solidFill>
                <a:srgbClr val="002060"/>
              </a:solidFill>
            </a:endParaRPr>
          </a:p>
          <a:p>
            <a:pPr indent="-246888" lvl="1" marL="640080" rtl="0" algn="l">
              <a:spcBef>
                <a:spcPts val="480"/>
              </a:spcBef>
              <a:spcAft>
                <a:spcPts val="0"/>
              </a:spcAft>
              <a:buSzPts val="2040"/>
              <a:buChar char="⚫"/>
            </a:pPr>
            <a:r>
              <a:rPr b="1" lang="en-US">
                <a:solidFill>
                  <a:srgbClr val="002060"/>
                </a:solidFill>
              </a:rPr>
              <a:t>IBM Watson</a:t>
            </a:r>
            <a:r>
              <a:rPr lang="en-US">
                <a:solidFill>
                  <a:srgbClr val="002060"/>
                </a:solidFill>
              </a:rPr>
              <a:t> a</a:t>
            </a:r>
            <a:r>
              <a:rPr b="1" lang="en-US">
                <a:solidFill>
                  <a:srgbClr val="002060"/>
                </a:solidFill>
              </a:rPr>
              <a:t>nalysis</a:t>
            </a:r>
            <a:endParaRPr/>
          </a:p>
          <a:p>
            <a:pPr indent="-246888" lvl="1" marL="640080" rtl="0" algn="l">
              <a:spcBef>
                <a:spcPts val="480"/>
              </a:spcBef>
              <a:spcAft>
                <a:spcPts val="0"/>
              </a:spcAft>
              <a:buSzPts val="2040"/>
              <a:buChar char="⚫"/>
            </a:pPr>
            <a:r>
              <a:rPr b="1" lang="en-US">
                <a:solidFill>
                  <a:srgbClr val="002060"/>
                </a:solidFill>
              </a:rPr>
              <a:t>IDx</a:t>
            </a:r>
            <a:r>
              <a:rPr lang="en-US">
                <a:solidFill>
                  <a:srgbClr val="002060"/>
                </a:solidFill>
              </a:rPr>
              <a:t> software</a:t>
            </a:r>
            <a:endParaRPr/>
          </a:p>
          <a:p>
            <a:pPr indent="-246888" lvl="1" marL="640080" rtl="0" algn="l">
              <a:spcBef>
                <a:spcPts val="480"/>
              </a:spcBef>
              <a:spcAft>
                <a:spcPts val="0"/>
              </a:spcAft>
              <a:buSzPts val="2040"/>
              <a:buChar char="⚫"/>
            </a:pPr>
            <a:r>
              <a:rPr b="1" lang="en-US">
                <a:solidFill>
                  <a:srgbClr val="002060"/>
                </a:solidFill>
              </a:rPr>
              <a:t>Precision Medicine</a:t>
            </a:r>
            <a:endParaRPr/>
          </a:p>
          <a:p>
            <a:pPr indent="-246888" lvl="1" marL="640080" rtl="0" algn="l">
              <a:spcBef>
                <a:spcPts val="480"/>
              </a:spcBef>
              <a:spcAft>
                <a:spcPts val="0"/>
              </a:spcAft>
              <a:buSzPts val="2040"/>
              <a:buChar char="⚫"/>
            </a:pPr>
            <a:r>
              <a:rPr b="1" lang="en-US">
                <a:solidFill>
                  <a:srgbClr val="002060"/>
                </a:solidFill>
              </a:rPr>
              <a:t>Healthcare Bots</a:t>
            </a:r>
            <a:endParaRPr>
              <a:solidFill>
                <a:srgbClr val="002060"/>
              </a:solidFill>
            </a:endParaRPr>
          </a:p>
          <a:p>
            <a:pPr indent="-246888" lvl="1" marL="640080" rtl="0" algn="l">
              <a:spcBef>
                <a:spcPts val="480"/>
              </a:spcBef>
              <a:spcAft>
                <a:spcPts val="0"/>
              </a:spcAft>
              <a:buSzPts val="2040"/>
              <a:buChar char="⚫"/>
            </a:pPr>
            <a:r>
              <a:rPr b="1" lang="en-US">
                <a:solidFill>
                  <a:srgbClr val="002060"/>
                </a:solidFill>
              </a:rPr>
              <a:t>Operational applications of AI</a:t>
            </a:r>
            <a:endParaRPr>
              <a:solidFill>
                <a:srgbClr val="002060"/>
              </a:solidFill>
            </a:endParaRPr>
          </a:p>
        </p:txBody>
      </p:sp>
      <p:sp>
        <p:nvSpPr>
          <p:cNvPr id="270" name="Google Shape;270;p2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5"/>
          <p:cNvSpPr txBox="1"/>
          <p:nvPr>
            <p:ph type="title"/>
          </p:nvPr>
        </p:nvSpPr>
        <p:spPr>
          <a:xfrm>
            <a:off x="381000" y="838200"/>
            <a:ext cx="15240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a:p>
        </p:txBody>
      </p:sp>
      <p:sp>
        <p:nvSpPr>
          <p:cNvPr id="276" name="Google Shape;276;p25"/>
          <p:cNvSpPr txBox="1"/>
          <p:nvPr>
            <p:ph idx="1" type="body"/>
          </p:nvPr>
        </p:nvSpPr>
        <p:spPr>
          <a:xfrm>
            <a:off x="457200" y="1935480"/>
            <a:ext cx="8229600" cy="38557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70"/>
              <a:buNone/>
            </a:pPr>
            <a:r>
              <a:rPr b="1" lang="en-US">
                <a:solidFill>
                  <a:srgbClr val="000099"/>
                </a:solidFill>
              </a:rPr>
              <a:t>3. Business (Emerging market)</a:t>
            </a:r>
            <a:endParaRPr/>
          </a:p>
          <a:p>
            <a:pPr indent="-274320" lvl="0" marL="274320" rtl="0" algn="just">
              <a:spcBef>
                <a:spcPts val="520"/>
              </a:spcBef>
              <a:spcAft>
                <a:spcPts val="0"/>
              </a:spcAft>
              <a:buSzPts val="2470"/>
              <a:buChar char="⚫"/>
            </a:pPr>
            <a:r>
              <a:rPr lang="en-US"/>
              <a:t>Artificial Intelligence has enormous potential to augment human intelligence and to radically alter how we access products and services, gather information, make products, and interact. </a:t>
            </a:r>
            <a:endParaRPr/>
          </a:p>
          <a:p>
            <a:pPr indent="-274320" lvl="0" marL="274320" rtl="0" algn="just">
              <a:spcBef>
                <a:spcPts val="520"/>
              </a:spcBef>
              <a:spcAft>
                <a:spcPts val="0"/>
              </a:spcAft>
              <a:buSzPts val="2470"/>
              <a:buChar char="⚫"/>
            </a:pPr>
            <a:r>
              <a:rPr lang="en-US"/>
              <a:t>In emerging markets, AI offers an opportunity to lower costs and barriers to entry for businesses and deliver innovative business models that can leapfrog traditional solutions and reach the underserved. </a:t>
            </a:r>
            <a:endParaRPr/>
          </a:p>
        </p:txBody>
      </p:sp>
      <p:sp>
        <p:nvSpPr>
          <p:cNvPr id="277" name="Google Shape;277;p2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78" name="Google Shape;278;p25"/>
          <p:cNvPicPr preferRelativeResize="0"/>
          <p:nvPr/>
        </p:nvPicPr>
        <p:blipFill rotWithShape="1">
          <a:blip r:embed="rId3">
            <a:alphaModFix/>
          </a:blip>
          <a:srcRect b="0" l="0" r="0" t="0"/>
          <a:stretch/>
        </p:blipFill>
        <p:spPr>
          <a:xfrm>
            <a:off x="5334000" y="76200"/>
            <a:ext cx="3657600" cy="2286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txBox="1"/>
          <p:nvPr>
            <p:ph type="title"/>
          </p:nvPr>
        </p:nvSpPr>
        <p:spPr>
          <a:xfrm>
            <a:off x="457200" y="914400"/>
            <a:ext cx="16002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a:p>
        </p:txBody>
      </p:sp>
      <p:sp>
        <p:nvSpPr>
          <p:cNvPr id="284" name="Google Shape;284;p2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2470"/>
              <a:buNone/>
            </a:pPr>
            <a:r>
              <a:rPr lang="en-US">
                <a:solidFill>
                  <a:srgbClr val="000099"/>
                </a:solidFill>
              </a:rPr>
              <a:t>Examples of AI applications in the Business sector.</a:t>
            </a:r>
            <a:endParaRPr/>
          </a:p>
          <a:p>
            <a:pPr indent="-274320" lvl="0" marL="274320" rtl="0" algn="l">
              <a:spcBef>
                <a:spcPts val="520"/>
              </a:spcBef>
              <a:spcAft>
                <a:spcPts val="0"/>
              </a:spcAft>
              <a:buSzPts val="2470"/>
              <a:buChar char="⚫"/>
            </a:pPr>
            <a:r>
              <a:rPr b="1" lang="en-US">
                <a:solidFill>
                  <a:srgbClr val="FF3300"/>
                </a:solidFill>
              </a:rPr>
              <a:t>Improve Customer Services</a:t>
            </a:r>
            <a:endParaRPr/>
          </a:p>
          <a:p>
            <a:pPr indent="-274320" lvl="0" marL="274320" rtl="0" algn="l">
              <a:spcBef>
                <a:spcPts val="520"/>
              </a:spcBef>
              <a:spcAft>
                <a:spcPts val="0"/>
              </a:spcAft>
              <a:buSzPts val="2470"/>
              <a:buChar char="⚫"/>
            </a:pPr>
            <a:r>
              <a:rPr b="1" lang="en-US">
                <a:solidFill>
                  <a:srgbClr val="FF3300"/>
                </a:solidFill>
              </a:rPr>
              <a:t>Automate Workloads</a:t>
            </a:r>
            <a:endParaRPr/>
          </a:p>
          <a:p>
            <a:pPr indent="-274320" lvl="0" marL="274320" rtl="0" algn="l">
              <a:spcBef>
                <a:spcPts val="520"/>
              </a:spcBef>
              <a:spcAft>
                <a:spcPts val="0"/>
              </a:spcAft>
              <a:buSzPts val="2470"/>
              <a:buChar char="⚫"/>
            </a:pPr>
            <a:r>
              <a:rPr b="1" lang="en-US">
                <a:solidFill>
                  <a:srgbClr val="FF3300"/>
                </a:solidFill>
              </a:rPr>
              <a:t>Optimize Logistics</a:t>
            </a:r>
            <a:endParaRPr/>
          </a:p>
          <a:p>
            <a:pPr indent="-274320" lvl="0" marL="274320" rtl="0" algn="l">
              <a:spcBef>
                <a:spcPts val="520"/>
              </a:spcBef>
              <a:spcAft>
                <a:spcPts val="0"/>
              </a:spcAft>
              <a:buSzPts val="2470"/>
              <a:buChar char="⚫"/>
            </a:pPr>
            <a:r>
              <a:rPr b="1" lang="en-US">
                <a:solidFill>
                  <a:srgbClr val="FF3300"/>
                </a:solidFill>
              </a:rPr>
              <a:t>Increase Manufacturing Output and Efficiency</a:t>
            </a:r>
            <a:endParaRPr/>
          </a:p>
          <a:p>
            <a:pPr indent="-274320" lvl="0" marL="274320" rtl="0" algn="l">
              <a:spcBef>
                <a:spcPts val="520"/>
              </a:spcBef>
              <a:spcAft>
                <a:spcPts val="0"/>
              </a:spcAft>
              <a:buSzPts val="2470"/>
              <a:buChar char="⚫"/>
            </a:pPr>
            <a:r>
              <a:rPr b="1" lang="en-US">
                <a:solidFill>
                  <a:srgbClr val="FF3300"/>
                </a:solidFill>
              </a:rPr>
              <a:t>Prevent Outages</a:t>
            </a:r>
            <a:endParaRPr>
              <a:solidFill>
                <a:srgbClr val="FF3300"/>
              </a:solidFill>
            </a:endParaRPr>
          </a:p>
          <a:p>
            <a:pPr indent="-274320" lvl="0" marL="274320" rtl="0" algn="l">
              <a:spcBef>
                <a:spcPts val="520"/>
              </a:spcBef>
              <a:spcAft>
                <a:spcPts val="0"/>
              </a:spcAft>
              <a:buSzPts val="2470"/>
              <a:buChar char="⚫"/>
            </a:pPr>
            <a:r>
              <a:rPr b="1" lang="en-US">
                <a:solidFill>
                  <a:srgbClr val="FF3300"/>
                </a:solidFill>
              </a:rPr>
              <a:t>Predict Performance</a:t>
            </a:r>
            <a:endParaRPr/>
          </a:p>
          <a:p>
            <a:pPr indent="-274320" lvl="0" marL="274320" rtl="0" algn="l">
              <a:spcBef>
                <a:spcPts val="520"/>
              </a:spcBef>
              <a:spcAft>
                <a:spcPts val="0"/>
              </a:spcAft>
              <a:buSzPts val="2470"/>
              <a:buChar char="⚫"/>
            </a:pPr>
            <a:r>
              <a:rPr b="1" lang="en-US">
                <a:solidFill>
                  <a:srgbClr val="FF3300"/>
                </a:solidFill>
              </a:rPr>
              <a:t>Predict Behavior</a:t>
            </a:r>
            <a:endParaRPr>
              <a:solidFill>
                <a:srgbClr val="FF3300"/>
              </a:solidFill>
            </a:endParaRPr>
          </a:p>
          <a:p>
            <a:pPr indent="-274320" lvl="0" marL="274320" rtl="0" algn="l">
              <a:spcBef>
                <a:spcPts val="520"/>
              </a:spcBef>
              <a:spcAft>
                <a:spcPts val="0"/>
              </a:spcAft>
              <a:buSzPts val="2470"/>
              <a:buChar char="⚫"/>
            </a:pPr>
            <a:r>
              <a:rPr b="1" lang="en-US">
                <a:solidFill>
                  <a:srgbClr val="FF3300"/>
                </a:solidFill>
              </a:rPr>
              <a:t>Manage and Analyze Data</a:t>
            </a:r>
            <a:endParaRPr/>
          </a:p>
          <a:p>
            <a:pPr indent="-274320" lvl="0" marL="274320" rtl="0" algn="l">
              <a:spcBef>
                <a:spcPts val="520"/>
              </a:spcBef>
              <a:spcAft>
                <a:spcPts val="0"/>
              </a:spcAft>
              <a:buSzPts val="2470"/>
              <a:buChar char="⚫"/>
            </a:pPr>
            <a:r>
              <a:rPr b="1" lang="en-US">
                <a:solidFill>
                  <a:srgbClr val="FF3300"/>
                </a:solidFill>
              </a:rPr>
              <a:t>Improve Marketing and Advertising</a:t>
            </a:r>
            <a:endParaRPr>
              <a:solidFill>
                <a:srgbClr val="FF3300"/>
              </a:solidFill>
            </a:endParaRPr>
          </a:p>
          <a:p>
            <a:pPr indent="0" lvl="0" marL="0" rtl="0" algn="l">
              <a:spcBef>
                <a:spcPts val="520"/>
              </a:spcBef>
              <a:spcAft>
                <a:spcPts val="0"/>
              </a:spcAft>
              <a:buSzPts val="2470"/>
              <a:buNone/>
            </a:pPr>
            <a:r>
              <a:t/>
            </a:r>
            <a:endParaRPr/>
          </a:p>
        </p:txBody>
      </p:sp>
      <p:sp>
        <p:nvSpPr>
          <p:cNvPr id="285" name="Google Shape;285;p2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7"/>
          <p:cNvSpPr txBox="1"/>
          <p:nvPr>
            <p:ph type="title"/>
          </p:nvPr>
        </p:nvSpPr>
        <p:spPr>
          <a:xfrm>
            <a:off x="457200" y="838200"/>
            <a:ext cx="15240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a:p>
        </p:txBody>
      </p:sp>
      <p:sp>
        <p:nvSpPr>
          <p:cNvPr id="291" name="Google Shape;291;p27"/>
          <p:cNvSpPr txBox="1"/>
          <p:nvPr>
            <p:ph idx="1" type="body"/>
          </p:nvPr>
        </p:nvSpPr>
        <p:spPr>
          <a:xfrm>
            <a:off x="457200" y="2286000"/>
            <a:ext cx="8229600" cy="3505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70"/>
              <a:buNone/>
            </a:pPr>
            <a:r>
              <a:rPr lang="en-US">
                <a:solidFill>
                  <a:srgbClr val="000099"/>
                </a:solidFill>
              </a:rPr>
              <a:t>4. </a:t>
            </a:r>
            <a:r>
              <a:rPr b="1" lang="en-US">
                <a:solidFill>
                  <a:srgbClr val="000099"/>
                </a:solidFill>
              </a:rPr>
              <a:t>Education </a:t>
            </a:r>
            <a:endParaRPr/>
          </a:p>
          <a:p>
            <a:pPr indent="0" lvl="0" marL="0" rtl="0" algn="l">
              <a:spcBef>
                <a:spcPts val="520"/>
              </a:spcBef>
              <a:spcAft>
                <a:spcPts val="0"/>
              </a:spcAft>
              <a:buSzPts val="2470"/>
              <a:buNone/>
            </a:pPr>
            <a:r>
              <a:rPr lang="en-US"/>
              <a:t>The increasing adoption of the AI technology for various applications in the education sector.</a:t>
            </a:r>
            <a:endParaRPr/>
          </a:p>
          <a:p>
            <a:pPr indent="0" lvl="0" marL="0" rtl="0" algn="l">
              <a:spcBef>
                <a:spcPts val="520"/>
              </a:spcBef>
              <a:spcAft>
                <a:spcPts val="0"/>
              </a:spcAft>
              <a:buSzPts val="2470"/>
              <a:buNone/>
            </a:pPr>
            <a:r>
              <a:rPr lang="en-US"/>
              <a:t>AI can automate grading, giving educators more time, and can also assess students and adapt to their needs, helping them work at their own pace. AI tutors can provide additional support to students, ensuring they stay on track.</a:t>
            </a:r>
            <a:endParaRPr/>
          </a:p>
          <a:p>
            <a:pPr indent="0" lvl="0" marL="0" rtl="0" algn="l">
              <a:spcBef>
                <a:spcPts val="520"/>
              </a:spcBef>
              <a:spcAft>
                <a:spcPts val="0"/>
              </a:spcAft>
              <a:buSzPts val="2470"/>
              <a:buNone/>
            </a:pPr>
            <a:r>
              <a:t/>
            </a:r>
            <a:endParaRPr/>
          </a:p>
        </p:txBody>
      </p:sp>
      <p:sp>
        <p:nvSpPr>
          <p:cNvPr id="292" name="Google Shape;292;p2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93" name="Google Shape;293;p27"/>
          <p:cNvPicPr preferRelativeResize="0"/>
          <p:nvPr/>
        </p:nvPicPr>
        <p:blipFill rotWithShape="1">
          <a:blip r:embed="rId3">
            <a:alphaModFix/>
          </a:blip>
          <a:srcRect b="0" l="0" r="0" t="0"/>
          <a:stretch/>
        </p:blipFill>
        <p:spPr>
          <a:xfrm>
            <a:off x="5410200" y="304800"/>
            <a:ext cx="3276600" cy="2133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8"/>
          <p:cNvSpPr txBox="1"/>
          <p:nvPr>
            <p:ph type="title"/>
          </p:nvPr>
        </p:nvSpPr>
        <p:spPr>
          <a:xfrm>
            <a:off x="457200" y="914400"/>
            <a:ext cx="15240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a:p>
        </p:txBody>
      </p:sp>
      <p:sp>
        <p:nvSpPr>
          <p:cNvPr id="299" name="Google Shape;299;p2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70"/>
              <a:buNone/>
            </a:pPr>
            <a:r>
              <a:rPr lang="en-US">
                <a:solidFill>
                  <a:srgbClr val="FF3300"/>
                </a:solidFill>
              </a:rPr>
              <a:t>Examples of AI applications in the Education sector.</a:t>
            </a:r>
            <a:endParaRPr/>
          </a:p>
          <a:p>
            <a:pPr indent="-274320" lvl="0" marL="274320" rtl="0" algn="l">
              <a:spcBef>
                <a:spcPts val="520"/>
              </a:spcBef>
              <a:spcAft>
                <a:spcPts val="0"/>
              </a:spcAft>
              <a:buSzPts val="2470"/>
              <a:buChar char="⚫"/>
            </a:pPr>
            <a:r>
              <a:rPr b="1" lang="en-US">
                <a:solidFill>
                  <a:srgbClr val="000099"/>
                </a:solidFill>
              </a:rPr>
              <a:t>Administrative Tasks Automation</a:t>
            </a:r>
            <a:endParaRPr/>
          </a:p>
          <a:p>
            <a:pPr indent="-274320" lvl="0" marL="274320" rtl="0" algn="l">
              <a:spcBef>
                <a:spcPts val="520"/>
              </a:spcBef>
              <a:spcAft>
                <a:spcPts val="0"/>
              </a:spcAft>
              <a:buSzPts val="2470"/>
              <a:buChar char="⚫"/>
            </a:pPr>
            <a:r>
              <a:rPr b="1" lang="en-US">
                <a:solidFill>
                  <a:srgbClr val="000099"/>
                </a:solidFill>
              </a:rPr>
              <a:t>Smart Content</a:t>
            </a:r>
            <a:endParaRPr/>
          </a:p>
          <a:p>
            <a:pPr indent="-274320" lvl="0" marL="274320" rtl="0" algn="l">
              <a:spcBef>
                <a:spcPts val="520"/>
              </a:spcBef>
              <a:spcAft>
                <a:spcPts val="0"/>
              </a:spcAft>
              <a:buSzPts val="2470"/>
              <a:buChar char="⚫"/>
            </a:pPr>
            <a:r>
              <a:rPr b="1" lang="en-US">
                <a:solidFill>
                  <a:srgbClr val="000099"/>
                </a:solidFill>
              </a:rPr>
              <a:t>Smart Tutors and Personalization</a:t>
            </a:r>
            <a:endParaRPr/>
          </a:p>
          <a:p>
            <a:pPr indent="-274320" lvl="0" marL="274320" rtl="0" algn="l">
              <a:spcBef>
                <a:spcPts val="520"/>
              </a:spcBef>
              <a:spcAft>
                <a:spcPts val="0"/>
              </a:spcAft>
              <a:buSzPts val="2470"/>
              <a:buChar char="⚫"/>
            </a:pPr>
            <a:r>
              <a:rPr b="1" lang="en-US">
                <a:solidFill>
                  <a:srgbClr val="000099"/>
                </a:solidFill>
              </a:rPr>
              <a:t>Virtual Lectures and Learning Environment</a:t>
            </a:r>
            <a:endParaRPr/>
          </a:p>
          <a:p>
            <a:pPr indent="-274320" lvl="0" marL="274320" rtl="0" algn="l">
              <a:spcBef>
                <a:spcPts val="520"/>
              </a:spcBef>
              <a:spcAft>
                <a:spcPts val="0"/>
              </a:spcAft>
              <a:buSzPts val="2470"/>
              <a:buChar char="⚫"/>
            </a:pPr>
            <a:r>
              <a:rPr b="1" lang="en-US">
                <a:solidFill>
                  <a:srgbClr val="000099"/>
                </a:solidFill>
              </a:rPr>
              <a:t>Teachers’ Support</a:t>
            </a:r>
            <a:endParaRPr/>
          </a:p>
          <a:p>
            <a:pPr indent="-274320" lvl="0" marL="274320" rtl="0" algn="l">
              <a:spcBef>
                <a:spcPts val="520"/>
              </a:spcBef>
              <a:spcAft>
                <a:spcPts val="0"/>
              </a:spcAft>
              <a:buSzPts val="2470"/>
              <a:buChar char="⚫"/>
            </a:pPr>
            <a:r>
              <a:rPr b="1" lang="en-US">
                <a:solidFill>
                  <a:srgbClr val="000099"/>
                </a:solidFill>
              </a:rPr>
              <a:t>Students’ Communication</a:t>
            </a:r>
            <a:endParaRPr>
              <a:solidFill>
                <a:srgbClr val="000099"/>
              </a:solidFill>
            </a:endParaRPr>
          </a:p>
          <a:p>
            <a:pPr indent="0" lvl="0" marL="0" rtl="0" algn="l">
              <a:spcBef>
                <a:spcPts val="520"/>
              </a:spcBef>
              <a:spcAft>
                <a:spcPts val="0"/>
              </a:spcAft>
              <a:buSzPts val="2470"/>
              <a:buNone/>
            </a:pPr>
            <a:r>
              <a:t/>
            </a:r>
            <a:endParaRPr/>
          </a:p>
        </p:txBody>
      </p:sp>
      <p:sp>
        <p:nvSpPr>
          <p:cNvPr id="300" name="Google Shape;300;p2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Cont’d</a:t>
            </a:r>
            <a:endParaRPr/>
          </a:p>
        </p:txBody>
      </p:sp>
      <p:sp>
        <p:nvSpPr>
          <p:cNvPr id="116" name="Google Shape;116;p3"/>
          <p:cNvSpPr txBox="1"/>
          <p:nvPr>
            <p:ph idx="1" type="body"/>
          </p:nvPr>
        </p:nvSpPr>
        <p:spPr>
          <a:xfrm>
            <a:off x="457200" y="1935480"/>
            <a:ext cx="8229600" cy="46177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b="1" lang="en-US"/>
              <a:t>Examples</a:t>
            </a:r>
            <a:r>
              <a:rPr lang="en-US"/>
              <a:t> of technologies that uses AI</a:t>
            </a:r>
            <a:endParaRPr/>
          </a:p>
          <a:p>
            <a:pPr indent="-246888" lvl="1" marL="640080" rtl="0" algn="l">
              <a:spcBef>
                <a:spcPts val="480"/>
              </a:spcBef>
              <a:spcAft>
                <a:spcPts val="0"/>
              </a:spcAft>
              <a:buSzPts val="2040"/>
              <a:buChar char="⚫"/>
            </a:pPr>
            <a:r>
              <a:rPr lang="en-US"/>
              <a:t>Machine Learning</a:t>
            </a:r>
            <a:endParaRPr/>
          </a:p>
          <a:p>
            <a:pPr indent="-246888" lvl="1" marL="640080" rtl="0" algn="l">
              <a:spcBef>
                <a:spcPts val="480"/>
              </a:spcBef>
              <a:spcAft>
                <a:spcPts val="0"/>
              </a:spcAft>
              <a:buSzPts val="2040"/>
              <a:buChar char="⚫"/>
            </a:pPr>
            <a:r>
              <a:rPr lang="en-US"/>
              <a:t>Robotics</a:t>
            </a:r>
            <a:endParaRPr/>
          </a:p>
          <a:p>
            <a:pPr indent="-246888" lvl="1" marL="640080" rtl="0" algn="l">
              <a:spcBef>
                <a:spcPts val="480"/>
              </a:spcBef>
              <a:spcAft>
                <a:spcPts val="0"/>
              </a:spcAft>
              <a:buSzPts val="2040"/>
              <a:buChar char="⚫"/>
            </a:pPr>
            <a:r>
              <a:rPr lang="en-US"/>
              <a:t>Machine Automation</a:t>
            </a:r>
            <a:endParaRPr/>
          </a:p>
          <a:p>
            <a:pPr indent="-246888" lvl="1" marL="640080" rtl="0" algn="l">
              <a:spcBef>
                <a:spcPts val="480"/>
              </a:spcBef>
              <a:spcAft>
                <a:spcPts val="0"/>
              </a:spcAft>
              <a:buSzPts val="2040"/>
              <a:buChar char="⚫"/>
            </a:pPr>
            <a:r>
              <a:rPr lang="en-US"/>
              <a:t>Virtual Reality</a:t>
            </a:r>
            <a:endParaRPr/>
          </a:p>
          <a:p>
            <a:pPr indent="-246888" lvl="1" marL="640080" rtl="0" algn="l">
              <a:spcBef>
                <a:spcPts val="480"/>
              </a:spcBef>
              <a:spcAft>
                <a:spcPts val="0"/>
              </a:spcAft>
              <a:buSzPts val="2040"/>
              <a:buChar char="⚫"/>
            </a:pPr>
            <a:r>
              <a:rPr lang="en-US"/>
              <a:t>Cloud Computing</a:t>
            </a:r>
            <a:endParaRPr/>
          </a:p>
          <a:p>
            <a:pPr indent="-246888" lvl="1" marL="640080" rtl="0" algn="l">
              <a:spcBef>
                <a:spcPts val="480"/>
              </a:spcBef>
              <a:spcAft>
                <a:spcPts val="0"/>
              </a:spcAft>
              <a:buSzPts val="2040"/>
              <a:buChar char="⚫"/>
            </a:pPr>
            <a:r>
              <a:rPr lang="en-US"/>
              <a:t>Augmented Reality </a:t>
            </a:r>
            <a:endParaRPr/>
          </a:p>
          <a:p>
            <a:pPr indent="-246888" lvl="1" marL="640080" rtl="0" algn="l">
              <a:spcBef>
                <a:spcPts val="480"/>
              </a:spcBef>
              <a:spcAft>
                <a:spcPts val="0"/>
              </a:spcAft>
              <a:buSzPts val="2040"/>
              <a:buChar char="⚫"/>
            </a:pPr>
            <a:r>
              <a:rPr lang="en-US"/>
              <a:t>Neural Networks</a:t>
            </a:r>
            <a:endParaRPr/>
          </a:p>
          <a:p>
            <a:pPr indent="-246888" lvl="1" marL="640080" rtl="0" algn="l">
              <a:spcBef>
                <a:spcPts val="480"/>
              </a:spcBef>
              <a:spcAft>
                <a:spcPts val="0"/>
              </a:spcAft>
              <a:buSzPts val="2040"/>
              <a:buChar char="⚫"/>
            </a:pPr>
            <a:r>
              <a:rPr lang="en-US"/>
              <a:t>Big Data</a:t>
            </a:r>
            <a:endParaRPr/>
          </a:p>
          <a:p>
            <a:pPr indent="-246888" lvl="1" marL="640080" rtl="0" algn="l">
              <a:spcBef>
                <a:spcPts val="480"/>
              </a:spcBef>
              <a:spcAft>
                <a:spcPts val="0"/>
              </a:spcAft>
              <a:buSzPts val="2040"/>
              <a:buChar char="⚫"/>
            </a:pPr>
            <a:r>
              <a:rPr lang="en-US"/>
              <a:t>Internet of Things</a:t>
            </a:r>
            <a:endParaRPr/>
          </a:p>
          <a:p>
            <a:pPr indent="-246888" lvl="1" marL="640080" rtl="0" algn="l">
              <a:spcBef>
                <a:spcPts val="480"/>
              </a:spcBef>
              <a:spcAft>
                <a:spcPts val="0"/>
              </a:spcAft>
              <a:buSzPts val="2040"/>
              <a:buChar char="⚫"/>
            </a:pPr>
            <a:r>
              <a:rPr lang="en-US"/>
              <a:t>Computer Vision</a:t>
            </a:r>
            <a:endParaRPr/>
          </a:p>
          <a:p>
            <a:pPr indent="-117475" lvl="0" marL="274320" rtl="0" algn="l">
              <a:spcBef>
                <a:spcPts val="520"/>
              </a:spcBef>
              <a:spcAft>
                <a:spcPts val="0"/>
              </a:spcAft>
              <a:buSzPts val="2470"/>
              <a:buNone/>
            </a:pPr>
            <a:r>
              <a:t/>
            </a:r>
            <a:endParaRPr/>
          </a:p>
        </p:txBody>
      </p:sp>
      <p:sp>
        <p:nvSpPr>
          <p:cNvPr id="117" name="Google Shape;117;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23" name="Google Shape;123;p4"/>
          <p:cNvPicPr preferRelativeResize="0"/>
          <p:nvPr/>
        </p:nvPicPr>
        <p:blipFill rotWithShape="1">
          <a:blip r:embed="rId3">
            <a:alphaModFix/>
          </a:blip>
          <a:srcRect b="0" l="0" r="0" t="0"/>
          <a:stretch/>
        </p:blipFill>
        <p:spPr>
          <a:xfrm>
            <a:off x="1676400" y="1447800"/>
            <a:ext cx="5967412" cy="5019675"/>
          </a:xfrm>
          <a:prstGeom prst="rect">
            <a:avLst/>
          </a:prstGeom>
          <a:noFill/>
          <a:ln>
            <a:noFill/>
          </a:ln>
        </p:spPr>
      </p:pic>
      <p:sp>
        <p:nvSpPr>
          <p:cNvPr id="124" name="Google Shape;124;p4"/>
          <p:cNvSpPr/>
          <p:nvPr/>
        </p:nvSpPr>
        <p:spPr>
          <a:xfrm>
            <a:off x="381000" y="838200"/>
            <a:ext cx="728167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onstantia"/>
                <a:ea typeface="Constantia"/>
                <a:cs typeface="Constantia"/>
                <a:sym typeface="Constantia"/>
              </a:rPr>
              <a:t>Artificial Intelligence is multidisciplinary </a:t>
            </a:r>
            <a:endParaRPr b="1" sz="2800">
              <a:solidFill>
                <a:srgbClr val="FF0000"/>
              </a:solidFill>
              <a:latin typeface="Constantia"/>
              <a:ea typeface="Constantia"/>
              <a:cs typeface="Constantia"/>
              <a:sym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457200" y="914400"/>
            <a:ext cx="8229600" cy="627888"/>
          </a:xfrm>
          <a:prstGeom prst="rect">
            <a:avLst/>
          </a:prstGeom>
          <a:noFill/>
          <a:ln>
            <a:noFill/>
          </a:ln>
        </p:spPr>
        <p:txBody>
          <a:bodyPr anchorCtr="0" anchor="b" bIns="0" lIns="0" spcFirstLastPara="1" rIns="0" wrap="square" tIns="45700">
            <a:normAutofit fontScale="90000"/>
          </a:bodyPr>
          <a:lstStyle/>
          <a:p>
            <a:pPr indent="0" lvl="0" marL="0" rtl="0" algn="ctr">
              <a:spcBef>
                <a:spcPts val="0"/>
              </a:spcBef>
              <a:spcAft>
                <a:spcPts val="0"/>
              </a:spcAft>
              <a:buClr>
                <a:schemeClr val="dk2"/>
              </a:buClr>
              <a:buSzPct val="125000"/>
              <a:buFont typeface="Calibri"/>
              <a:buNone/>
            </a:pPr>
            <a:br>
              <a:rPr lang="en-US"/>
            </a:br>
            <a:br>
              <a:rPr lang="en-US"/>
            </a:br>
            <a:br>
              <a:rPr lang="en-US"/>
            </a:br>
            <a:br>
              <a:rPr lang="en-US"/>
            </a:br>
            <a:br>
              <a:rPr lang="en-US"/>
            </a:br>
            <a:br>
              <a:rPr lang="en-US"/>
            </a:br>
            <a:br>
              <a:rPr lang="en-US"/>
            </a:br>
            <a:br>
              <a:rPr lang="en-US"/>
            </a:br>
            <a:br>
              <a:rPr lang="en-US"/>
            </a:br>
            <a:br>
              <a:rPr lang="en-US"/>
            </a:br>
            <a:br>
              <a:rPr lang="en-US"/>
            </a:br>
            <a:br>
              <a:rPr lang="en-US"/>
            </a:br>
            <a:br>
              <a:rPr lang="en-US"/>
            </a:br>
            <a:r>
              <a:rPr b="1" lang="en-US" sz="4000">
                <a:solidFill>
                  <a:srgbClr val="7030A0"/>
                </a:solidFill>
              </a:rPr>
              <a:t>Components of AI system</a:t>
            </a:r>
            <a:endParaRPr b="1" sz="4000">
              <a:solidFill>
                <a:srgbClr val="7030A0"/>
              </a:solidFill>
            </a:endParaRPr>
          </a:p>
        </p:txBody>
      </p:sp>
      <p:sp>
        <p:nvSpPr>
          <p:cNvPr id="130" name="Google Shape;130;p5"/>
          <p:cNvSpPr txBox="1"/>
          <p:nvPr>
            <p:ph idx="1" type="body"/>
          </p:nvPr>
        </p:nvSpPr>
        <p:spPr>
          <a:xfrm>
            <a:off x="457200" y="1752600"/>
            <a:ext cx="8229600" cy="4389120"/>
          </a:xfrm>
          <a:prstGeom prst="rect">
            <a:avLst/>
          </a:prstGeom>
          <a:noFill/>
          <a:ln>
            <a:noFill/>
          </a:ln>
        </p:spPr>
        <p:txBody>
          <a:bodyPr anchorCtr="0" anchor="t" bIns="45700" lIns="91425" spcFirstLastPara="1" rIns="91425" wrap="square" tIns="45700">
            <a:normAutofit lnSpcReduction="10000"/>
          </a:bodyPr>
          <a:lstStyle/>
          <a:p>
            <a:pPr indent="-514350" lvl="0" marL="514350" rtl="0" algn="just">
              <a:spcBef>
                <a:spcPts val="0"/>
              </a:spcBef>
              <a:spcAft>
                <a:spcPts val="0"/>
              </a:spcAft>
              <a:buSzPts val="2470"/>
              <a:buFont typeface="Calibri"/>
              <a:buAutoNum type="arabicPeriod"/>
            </a:pPr>
            <a:r>
              <a:rPr b="1" lang="en-US">
                <a:solidFill>
                  <a:srgbClr val="FF0000"/>
                </a:solidFill>
              </a:rPr>
              <a:t>Applications</a:t>
            </a:r>
            <a:r>
              <a:rPr lang="en-US">
                <a:solidFill>
                  <a:srgbClr val="FF0000"/>
                </a:solidFill>
              </a:rPr>
              <a:t>:</a:t>
            </a:r>
            <a:r>
              <a:rPr lang="en-US"/>
              <a:t> Image recognition, Speech recognition, Chatbots, Natural language generation, and Sentiment analysis.</a:t>
            </a:r>
            <a:endParaRPr/>
          </a:p>
          <a:p>
            <a:pPr indent="-514350" lvl="0" marL="514350" rtl="0" algn="just">
              <a:spcBef>
                <a:spcPts val="520"/>
              </a:spcBef>
              <a:spcAft>
                <a:spcPts val="0"/>
              </a:spcAft>
              <a:buSzPts val="2470"/>
              <a:buFont typeface="Calibri"/>
              <a:buAutoNum type="arabicPeriod"/>
            </a:pPr>
            <a:r>
              <a:rPr b="1" lang="en-US">
                <a:solidFill>
                  <a:srgbClr val="FF0000"/>
                </a:solidFill>
              </a:rPr>
              <a:t>Types of Models</a:t>
            </a:r>
            <a:r>
              <a:rPr lang="en-US"/>
              <a:t>: Deep learning, Machine learning, and Neural Networks.</a:t>
            </a:r>
            <a:endParaRPr/>
          </a:p>
          <a:p>
            <a:pPr indent="-514350" lvl="0" marL="514350" rtl="0" algn="just">
              <a:spcBef>
                <a:spcPts val="520"/>
              </a:spcBef>
              <a:spcAft>
                <a:spcPts val="0"/>
              </a:spcAft>
              <a:buSzPts val="2470"/>
              <a:buFont typeface="Calibri"/>
              <a:buAutoNum type="arabicPeriod"/>
            </a:pPr>
            <a:r>
              <a:rPr b="1" lang="en-US">
                <a:solidFill>
                  <a:srgbClr val="FF0000"/>
                </a:solidFill>
              </a:rPr>
              <a:t>Software/Hardware for training and running models</a:t>
            </a:r>
            <a:r>
              <a:rPr lang="en-US">
                <a:solidFill>
                  <a:srgbClr val="FF0000"/>
                </a:solidFill>
              </a:rPr>
              <a:t>:</a:t>
            </a:r>
            <a:r>
              <a:rPr lang="en-US"/>
              <a:t> Graphic Processing Units (GPUs), Parallel processing tools (like Spark), Cloud data storage and computer platforms.</a:t>
            </a:r>
            <a:endParaRPr/>
          </a:p>
          <a:p>
            <a:pPr indent="-514350" lvl="0" marL="514350" rtl="0" algn="just">
              <a:spcBef>
                <a:spcPts val="520"/>
              </a:spcBef>
              <a:spcAft>
                <a:spcPts val="0"/>
              </a:spcAft>
              <a:buSzPts val="2470"/>
              <a:buFont typeface="Calibri"/>
              <a:buAutoNum type="arabicPeriod"/>
            </a:pPr>
            <a:r>
              <a:rPr b="1" lang="en-US">
                <a:solidFill>
                  <a:srgbClr val="FF0000"/>
                </a:solidFill>
              </a:rPr>
              <a:t>Programming languages for building models</a:t>
            </a:r>
            <a:r>
              <a:rPr lang="en-US">
                <a:solidFill>
                  <a:srgbClr val="FF0000"/>
                </a:solidFill>
              </a:rPr>
              <a:t>: </a:t>
            </a:r>
            <a:r>
              <a:rPr lang="en-US"/>
              <a:t>Python, TensorFlow, Java, and C/C</a:t>
            </a:r>
            <a:r>
              <a:rPr baseline="30000" lang="en-US"/>
              <a:t>++</a:t>
            </a:r>
            <a:r>
              <a:rPr lang="en-US"/>
              <a:t>, etc.</a:t>
            </a:r>
            <a:endParaRPr/>
          </a:p>
          <a:p>
            <a:pPr indent="-357505" lvl="0" marL="514350" rtl="0" algn="just">
              <a:spcBef>
                <a:spcPts val="520"/>
              </a:spcBef>
              <a:spcAft>
                <a:spcPts val="0"/>
              </a:spcAft>
              <a:buSzPts val="2470"/>
              <a:buFont typeface="Calibri"/>
              <a:buNone/>
            </a:pPr>
            <a:r>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p:txBody>
      </p:sp>
      <p:sp>
        <p:nvSpPr>
          <p:cNvPr id="131" name="Google Shape;131;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37" name="Google Shape;137;p6"/>
          <p:cNvPicPr preferRelativeResize="0"/>
          <p:nvPr/>
        </p:nvPicPr>
        <p:blipFill rotWithShape="1">
          <a:blip r:embed="rId3">
            <a:alphaModFix/>
          </a:blip>
          <a:srcRect b="0" l="0" r="0" t="0"/>
          <a:stretch/>
        </p:blipFill>
        <p:spPr>
          <a:xfrm>
            <a:off x="2252663" y="1514475"/>
            <a:ext cx="4638675" cy="4657725"/>
          </a:xfrm>
          <a:prstGeom prst="rect">
            <a:avLst/>
          </a:prstGeom>
          <a:noFill/>
          <a:ln>
            <a:noFill/>
          </a:ln>
        </p:spPr>
      </p:pic>
      <p:sp>
        <p:nvSpPr>
          <p:cNvPr id="138" name="Google Shape;138;p6"/>
          <p:cNvSpPr/>
          <p:nvPr/>
        </p:nvSpPr>
        <p:spPr>
          <a:xfrm>
            <a:off x="457200" y="926068"/>
            <a:ext cx="8305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rgbClr val="FF0000"/>
                </a:solidFill>
                <a:latin typeface="Constantia"/>
                <a:ea typeface="Constantia"/>
                <a:cs typeface="Constantia"/>
                <a:sym typeface="Constantia"/>
              </a:rPr>
              <a:t>Artificial Intelligence (AI), Machine Learning (ML) and Deep Learning (DL) </a:t>
            </a:r>
            <a:endParaRPr b="1" sz="1800">
              <a:solidFill>
                <a:srgbClr val="FF0000"/>
              </a:solidFill>
              <a:latin typeface="Constantia"/>
              <a:ea typeface="Constantia"/>
              <a:cs typeface="Constantia"/>
              <a:sym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457200" y="914400"/>
            <a:ext cx="670560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History of Artificial Intelligence (AI)</a:t>
            </a:r>
            <a:endParaRPr b="1" sz="3600">
              <a:solidFill>
                <a:srgbClr val="FF0000"/>
              </a:solidFill>
            </a:endParaRPr>
          </a:p>
        </p:txBody>
      </p:sp>
      <p:sp>
        <p:nvSpPr>
          <p:cNvPr id="144" name="Google Shape;144;p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82575" lvl="0" marL="282575" rtl="0" algn="l">
              <a:spcBef>
                <a:spcPts val="0"/>
              </a:spcBef>
              <a:spcAft>
                <a:spcPts val="0"/>
              </a:spcAft>
              <a:buSzPts val="2660"/>
              <a:buChar char="⚫"/>
            </a:pPr>
            <a:r>
              <a:rPr lang="en-US" sz="2800"/>
              <a:t>Formally initiated in 1956 and the name </a:t>
            </a:r>
            <a:r>
              <a:rPr b="1" lang="en-US" sz="2800">
                <a:solidFill>
                  <a:srgbClr val="002060"/>
                </a:solidFill>
              </a:rPr>
              <a:t>AI</a:t>
            </a:r>
            <a:r>
              <a:rPr lang="en-US" sz="2800"/>
              <a:t> was coined by </a:t>
            </a:r>
            <a:r>
              <a:rPr b="1" lang="en-US" sz="2800">
                <a:solidFill>
                  <a:srgbClr val="002060"/>
                </a:solidFill>
              </a:rPr>
              <a:t>John McCarthy</a:t>
            </a:r>
            <a:r>
              <a:rPr lang="en-US" sz="2800"/>
              <a:t>.</a:t>
            </a:r>
            <a:endParaRPr/>
          </a:p>
          <a:p>
            <a:pPr indent="-239236" lvl="4" marL="282575" rtl="0" algn="l">
              <a:spcBef>
                <a:spcPts val="210"/>
              </a:spcBef>
              <a:spcAft>
                <a:spcPts val="0"/>
              </a:spcAft>
              <a:buSzPts val="683"/>
              <a:buNone/>
            </a:pPr>
            <a:r>
              <a:t/>
            </a:r>
            <a:endParaRPr sz="1050"/>
          </a:p>
          <a:p>
            <a:pPr indent="-282575" lvl="0" marL="282575" rtl="0" algn="l">
              <a:spcBef>
                <a:spcPts val="560"/>
              </a:spcBef>
              <a:spcAft>
                <a:spcPts val="0"/>
              </a:spcAft>
              <a:buSzPts val="2660"/>
              <a:buChar char="⚫"/>
            </a:pPr>
            <a:r>
              <a:rPr lang="en-US" sz="2800"/>
              <a:t>The advent of general purpose computers provided a vehicle for creating artificially intelligent entities.</a:t>
            </a:r>
            <a:endParaRPr/>
          </a:p>
          <a:p>
            <a:pPr indent="-165100" lvl="1" marL="631825" rtl="0" algn="l">
              <a:spcBef>
                <a:spcPts val="480"/>
              </a:spcBef>
              <a:spcAft>
                <a:spcPts val="0"/>
              </a:spcAft>
              <a:buSzPts val="2040"/>
              <a:buChar char="⚫"/>
            </a:pPr>
            <a:r>
              <a:rPr lang="en-US"/>
              <a:t>Used for solving general-purpose problems</a:t>
            </a:r>
            <a:endParaRPr/>
          </a:p>
          <a:p>
            <a:pPr indent="-136016" lvl="4" marL="1463040" rtl="0" algn="l">
              <a:spcBef>
                <a:spcPts val="360"/>
              </a:spcBef>
              <a:spcAft>
                <a:spcPts val="0"/>
              </a:spcAft>
              <a:buSzPts val="1170"/>
              <a:buNone/>
            </a:pPr>
            <a:r>
              <a:t/>
            </a:r>
            <a:endParaRPr sz="1800"/>
          </a:p>
          <a:p>
            <a:pPr indent="-282575" lvl="0" marL="282575" rtl="0" algn="l">
              <a:spcBef>
                <a:spcPts val="560"/>
              </a:spcBef>
              <a:spcAft>
                <a:spcPts val="0"/>
              </a:spcAft>
              <a:buSzPts val="2660"/>
              <a:buChar char="⚫"/>
            </a:pPr>
            <a:r>
              <a:rPr lang="en-US" sz="2800"/>
              <a:t>Which one is preferred? </a:t>
            </a:r>
            <a:endParaRPr/>
          </a:p>
          <a:p>
            <a:pPr indent="-228600" lvl="1" marL="685800" rtl="0" algn="l">
              <a:spcBef>
                <a:spcPts val="480"/>
              </a:spcBef>
              <a:spcAft>
                <a:spcPts val="0"/>
              </a:spcAft>
              <a:buSzPts val="2040"/>
              <a:buChar char="⚫"/>
            </a:pPr>
            <a:r>
              <a:rPr lang="en-US"/>
              <a:t>General purpose problem solving systems</a:t>
            </a:r>
            <a:endParaRPr/>
          </a:p>
          <a:p>
            <a:pPr indent="-228600" lvl="1" marL="685800" rtl="0" algn="l">
              <a:spcBef>
                <a:spcPts val="480"/>
              </a:spcBef>
              <a:spcAft>
                <a:spcPts val="0"/>
              </a:spcAft>
              <a:buSzPts val="2040"/>
              <a:buChar char="⚫"/>
            </a:pPr>
            <a:r>
              <a:rPr lang="en-US"/>
              <a:t>Domain specific systems</a:t>
            </a:r>
            <a:endParaRPr/>
          </a:p>
        </p:txBody>
      </p:sp>
      <p:sp>
        <p:nvSpPr>
          <p:cNvPr id="145" name="Google Shape;145;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51" name="Google Shape;151;p8"/>
          <p:cNvPicPr preferRelativeResize="0"/>
          <p:nvPr/>
        </p:nvPicPr>
        <p:blipFill rotWithShape="1">
          <a:blip r:embed="rId3">
            <a:alphaModFix/>
          </a:blip>
          <a:srcRect b="0" l="0" r="0" t="0"/>
          <a:stretch/>
        </p:blipFill>
        <p:spPr>
          <a:xfrm>
            <a:off x="228600" y="304800"/>
            <a:ext cx="8686800" cy="609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type="title"/>
          </p:nvPr>
        </p:nvSpPr>
        <p:spPr>
          <a:xfrm>
            <a:off x="381000" y="228600"/>
            <a:ext cx="2514600" cy="5334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Cont’d</a:t>
            </a:r>
            <a:endParaRPr b="1" sz="3600">
              <a:solidFill>
                <a:srgbClr val="FF0000"/>
              </a:solidFill>
            </a:endParaRPr>
          </a:p>
        </p:txBody>
      </p:sp>
      <p:graphicFrame>
        <p:nvGraphicFramePr>
          <p:cNvPr id="157" name="Google Shape;157;p9"/>
          <p:cNvGraphicFramePr/>
          <p:nvPr/>
        </p:nvGraphicFramePr>
        <p:xfrm>
          <a:off x="457200" y="990600"/>
          <a:ext cx="3000000" cy="3000000"/>
        </p:xfrm>
        <a:graphic>
          <a:graphicData uri="http://schemas.openxmlformats.org/drawingml/2006/table">
            <a:tbl>
              <a:tblPr bandRow="1" firstRow="1">
                <a:noFill/>
                <a:tableStyleId>{E8A64150-6420-476D-9363-5818250B4BDF}</a:tableStyleId>
              </a:tblPr>
              <a:tblGrid>
                <a:gridCol w="2057400"/>
                <a:gridCol w="6172200"/>
              </a:tblGrid>
              <a:tr h="370850">
                <a:tc>
                  <a:txBody>
                    <a:bodyPr/>
                    <a:lstStyle/>
                    <a:p>
                      <a:pPr indent="0" lvl="0" marL="0" marR="0" rtl="0" algn="l">
                        <a:spcBef>
                          <a:spcPts val="0"/>
                        </a:spcBef>
                        <a:spcAft>
                          <a:spcPts val="0"/>
                        </a:spcAft>
                        <a:buNone/>
                      </a:pPr>
                      <a:r>
                        <a:rPr b="1" lang="en-US" sz="1800" u="none" cap="none" strike="noStrike"/>
                        <a:t>Year</a:t>
                      </a:r>
                      <a:endParaRPr b="1" sz="1800"/>
                    </a:p>
                  </a:txBody>
                  <a:tcPr marT="45725" marB="45725" marR="91450" marL="91450"/>
                </a:tc>
                <a:tc>
                  <a:txBody>
                    <a:bodyPr/>
                    <a:lstStyle/>
                    <a:p>
                      <a:pPr indent="0" lvl="0" marL="0" marR="0" rtl="0" algn="l">
                        <a:spcBef>
                          <a:spcPts val="0"/>
                        </a:spcBef>
                        <a:spcAft>
                          <a:spcPts val="0"/>
                        </a:spcAft>
                        <a:buNone/>
                      </a:pPr>
                      <a:r>
                        <a:rPr b="1" lang="en-US" sz="1800"/>
                        <a:t>Description</a:t>
                      </a:r>
                      <a:endParaRPr b="1"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1956 </a:t>
                      </a:r>
                      <a:endParaRPr sz="1800"/>
                    </a:p>
                  </a:txBody>
                  <a:tcPr marT="45725" marB="45725" marR="91450" marL="91450"/>
                </a:tc>
                <a:tc>
                  <a:txBody>
                    <a:bodyPr/>
                    <a:lstStyle/>
                    <a:p>
                      <a:pPr indent="0" lvl="0" marL="0" marR="0" rtl="0" algn="just">
                        <a:spcBef>
                          <a:spcPts val="0"/>
                        </a:spcBef>
                        <a:spcAft>
                          <a:spcPts val="0"/>
                        </a:spcAft>
                        <a:buNone/>
                      </a:pPr>
                      <a:r>
                        <a:rPr lang="en-US" sz="1800">
                          <a:solidFill>
                            <a:schemeClr val="dk1"/>
                          </a:solidFill>
                          <a:latin typeface="Constantia"/>
                          <a:ea typeface="Constantia"/>
                          <a:cs typeface="Constantia"/>
                          <a:sym typeface="Constantia"/>
                        </a:rPr>
                        <a:t>The term “artificial intelligence” is coined by John McCharty at a Dartmouth conference and AI is founded as an academic discipline</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1956–1974</a:t>
                      </a:r>
                      <a:endParaRPr sz="1800"/>
                    </a:p>
                  </a:txBody>
                  <a:tcPr marT="45725" marB="45725" marR="91450" marL="91450"/>
                </a:tc>
                <a:tc>
                  <a:txBody>
                    <a:bodyPr/>
                    <a:lstStyle/>
                    <a:p>
                      <a:pPr indent="0" lvl="0" marL="0" marR="0" rtl="0" algn="just">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The golden years of AI enjoy government funding in promising, logic-based problem-solving approaches.</a:t>
                      </a:r>
                      <a:endParaRPr/>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1974–1980</a:t>
                      </a:r>
                      <a:endParaRPr sz="1800"/>
                    </a:p>
                  </a:txBody>
                  <a:tcPr marT="45725" marB="45725" marR="91450" marL="91450"/>
                </a:tc>
                <a:tc>
                  <a:txBody>
                    <a:bodyPr/>
                    <a:lstStyle/>
                    <a:p>
                      <a:pPr indent="0" lvl="0" marL="0" marR="0" rtl="0" algn="just">
                        <a:spcBef>
                          <a:spcPts val="0"/>
                        </a:spcBef>
                        <a:spcAft>
                          <a:spcPts val="0"/>
                        </a:spcAft>
                        <a:buNone/>
                      </a:pPr>
                      <a:r>
                        <a:rPr lang="en-US" sz="1800">
                          <a:solidFill>
                            <a:schemeClr val="dk1"/>
                          </a:solidFill>
                          <a:latin typeface="Constantia"/>
                          <a:ea typeface="Constantia"/>
                          <a:cs typeface="Constantia"/>
                          <a:sym typeface="Constantia"/>
                        </a:rPr>
                        <a:t>Overly high expectations coupled with the limited capacities of AI programs leads to the first “AI winter”, with reduced funding and interest in AI research.</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1980–1987 </a:t>
                      </a:r>
                      <a:endParaRPr sz="1800"/>
                    </a:p>
                  </a:txBody>
                  <a:tcPr marT="45725" marB="45725" marR="91450" marL="91450"/>
                </a:tc>
                <a:tc>
                  <a:txBody>
                    <a:bodyPr/>
                    <a:lstStyle/>
                    <a:p>
                      <a:pPr indent="0" lvl="0" marL="0" marR="0" rtl="0" algn="just">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The rise of knowledge-based expert systems brings new successes and a change in the focus of research and funding toward this form of AI.</a:t>
                      </a:r>
                      <a:endParaRPr/>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1987–1993 </a:t>
                      </a:r>
                      <a:endParaRPr sz="1800"/>
                    </a:p>
                  </a:txBody>
                  <a:tcPr marT="45725" marB="45725" marR="91450" marL="91450"/>
                </a:tc>
                <a:tc>
                  <a:txBody>
                    <a:bodyPr/>
                    <a:lstStyle/>
                    <a:p>
                      <a:pPr indent="0" lvl="0" marL="0" marR="0" rtl="0" algn="just">
                        <a:lnSpc>
                          <a:spcPct val="100000"/>
                        </a:lnSpc>
                        <a:spcBef>
                          <a:spcPts val="0"/>
                        </a:spcBef>
                        <a:spcAft>
                          <a:spcPts val="0"/>
                        </a:spcAft>
                        <a:buClr>
                          <a:schemeClr val="dk1"/>
                        </a:buClr>
                        <a:buSzPts val="1800"/>
                        <a:buFont typeface="Constantia"/>
                        <a:buNone/>
                      </a:pPr>
                      <a:r>
                        <a:rPr lang="en-US" sz="1800">
                          <a:solidFill>
                            <a:schemeClr val="dk1"/>
                          </a:solidFill>
                          <a:latin typeface="Constantia"/>
                          <a:ea typeface="Constantia"/>
                          <a:cs typeface="Constantia"/>
                          <a:sym typeface="Constantia"/>
                        </a:rPr>
                        <a:t>The second “AI winter” starts with the sudden collapse of the specialized hardware industry in 1987. The AI hype brings with it negative perceptions by governments and investors, as expert systems show their limitations and prove expensive to update and maintain. </a:t>
                      </a:r>
                      <a:endParaRPr/>
                    </a:p>
                  </a:txBody>
                  <a:tcPr marT="45725" marB="45725" marR="91450" marL="91450"/>
                </a:tc>
              </a:tr>
            </a:tbl>
          </a:graphicData>
        </a:graphic>
      </p:graphicFrame>
      <p:sp>
        <p:nvSpPr>
          <p:cNvPr id="158" name="Google Shape;158;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2019-10-26T17:13:48Z</dcterms:created>
  <dc:creator>sel-am</dc:creator>
</cp:coreProperties>
</file>